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3.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ppt/tags/tag1.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57" r:id="rId2"/>
  </p:sldMasterIdLst>
  <p:notesMasterIdLst>
    <p:notesMasterId r:id="rId27"/>
  </p:notesMasterIdLst>
  <p:handoutMasterIdLst>
    <p:handoutMasterId r:id="rId28"/>
  </p:handoutMasterIdLst>
  <p:sldIdLst>
    <p:sldId id="272" r:id="rId3"/>
    <p:sldId id="271" r:id="rId4"/>
    <p:sldId id="273" r:id="rId5"/>
    <p:sldId id="275" r:id="rId6"/>
    <p:sldId id="276" r:id="rId7"/>
    <p:sldId id="279" r:id="rId8"/>
    <p:sldId id="282" r:id="rId9"/>
    <p:sldId id="283" r:id="rId10"/>
    <p:sldId id="278" r:id="rId11"/>
    <p:sldId id="280" r:id="rId12"/>
    <p:sldId id="281" r:id="rId13"/>
    <p:sldId id="286" r:id="rId14"/>
    <p:sldId id="287" r:id="rId15"/>
    <p:sldId id="296" r:id="rId16"/>
    <p:sldId id="277" r:id="rId17"/>
    <p:sldId id="288" r:id="rId18"/>
    <p:sldId id="289" r:id="rId19"/>
    <p:sldId id="285" r:id="rId20"/>
    <p:sldId id="290" r:id="rId21"/>
    <p:sldId id="291" r:id="rId22"/>
    <p:sldId id="292" r:id="rId23"/>
    <p:sldId id="293" r:id="rId24"/>
    <p:sldId id="294" r:id="rId25"/>
    <p:sldId id="295" r:id="rId2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2251" userDrawn="1">
          <p15:clr>
            <a:srgbClr val="A4A3A4"/>
          </p15:clr>
        </p15:guide>
        <p15:guide id="7" pos="3885"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linruizjhw (Leroy)" initials="Z(" lastIdx="27" clrIdx="0">
    <p:extLst>
      <p:ext uri="{19B8F6BF-5375-455C-9EA6-DF929625EA0E}">
        <p15:presenceInfo xmlns:p15="http://schemas.microsoft.com/office/powerpoint/2012/main" userId="S-1-5-21-147214757-305610072-1517763936-5615262" providerId="AD"/>
      </p:ext>
    </p:extLst>
  </p:cmAuthor>
  <p:cmAuthor id="2" name="hejunjianzjhw" initials="h" lastIdx="4" clrIdx="1">
    <p:extLst>
      <p:ext uri="{19B8F6BF-5375-455C-9EA6-DF929625EA0E}">
        <p15:presenceInfo xmlns:p15="http://schemas.microsoft.com/office/powerpoint/2012/main" userId="S-1-5-21-147214757-305610072-1517763936-5682676" providerId="AD"/>
      </p:ext>
    </p:extLst>
  </p:cmAuthor>
  <p:cmAuthor id="3" name="y00335324" initials="y" lastIdx="4" clrIdx="2">
    <p:extLst>
      <p:ext uri="{19B8F6BF-5375-455C-9EA6-DF929625EA0E}">
        <p15:presenceInfo xmlns:p15="http://schemas.microsoft.com/office/powerpoint/2012/main" userId="y00335324" providerId="None"/>
      </p:ext>
    </p:extLst>
  </p:cmAuthor>
  <p:cmAuthor id="4" name="Yangyufu (Yang)" initials="Y(" lastIdx="1" clrIdx="3">
    <p:extLst>
      <p:ext uri="{19B8F6BF-5375-455C-9EA6-DF929625EA0E}">
        <p15:presenceInfo xmlns:p15="http://schemas.microsoft.com/office/powerpoint/2012/main" userId="S-1-5-21-147214757-305610072-1517763936-4450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D17D"/>
    <a:srgbClr val="00B0F0"/>
    <a:srgbClr val="EC7061"/>
    <a:srgbClr val="8BC9A0"/>
    <a:srgbClr val="A6A6A6"/>
    <a:srgbClr val="BDE7F6"/>
    <a:srgbClr val="F4FBFE"/>
    <a:srgbClr val="F3FBFE"/>
    <a:srgbClr val="99DF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965" autoAdjust="0"/>
  </p:normalViewPr>
  <p:slideViewPr>
    <p:cSldViewPr snapToGrid="0" snapToObjects="1">
      <p:cViewPr varScale="1">
        <p:scale>
          <a:sx n="100" d="100"/>
          <a:sy n="100" d="100"/>
        </p:scale>
        <p:origin x="72" y="270"/>
      </p:cViewPr>
      <p:guideLst>
        <p:guide orient="horz" pos="2251"/>
        <p:guide pos="3885"/>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0" d="100"/>
          <a:sy n="80" d="100"/>
        </p:scale>
        <p:origin x="3456"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39347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By default, all interfaces on a network device belong to the same forwarding instance, that is, the root instance of the device.</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94846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19416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4331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26719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For more information about BGP/MPLS IP VPN, see the related HCIP-Datacom-Advance courses.</a:t>
            </a:r>
          </a:p>
        </p:txBody>
      </p:sp>
    </p:spTree>
    <p:extLst>
      <p:ext uri="{BB962C8B-B14F-4D97-AF65-F5344CB8AC3E}">
        <p14:creationId xmlns:p14="http://schemas.microsoft.com/office/powerpoint/2010/main" val="1932169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1757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69830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21121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64108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26720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09481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52708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544443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a:latin typeface="Huawei Sans" panose="020C0503030203020204" pitchFamily="34" charset="0"/>
              </a:rPr>
              <a:t>B</a:t>
            </a:r>
          </a:p>
          <a:p>
            <a:pPr marL="228600" lvl="0" indent="-228600">
              <a:buFont typeface="+mj-lt"/>
              <a:buAutoNum type="arabicPeriod"/>
            </a:pPr>
            <a:r>
              <a:rPr lang="en-US" dirty="0">
                <a:latin typeface="Huawei Sans" panose="020C0503030203020204" pitchFamily="34" charset="0"/>
              </a:rPr>
              <a:t>A</a:t>
            </a:r>
          </a:p>
        </p:txBody>
      </p:sp>
    </p:spTree>
    <p:extLst>
      <p:ext uri="{BB962C8B-B14F-4D97-AF65-F5344CB8AC3E}">
        <p14:creationId xmlns:p14="http://schemas.microsoft.com/office/powerpoint/2010/main" val="2811546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52446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50128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45543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19823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45929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91513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9643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35806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68900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930727">
                  <a:extLst>
                    <a:ext uri="{9D8B030D-6E8A-4147-A177-3AD203B41FA5}">
                      <a16:colId xmlns:a16="http://schemas.microsoft.com/office/drawing/2014/main" val="20002"/>
                    </a:ext>
                  </a:extLst>
                </a:gridCol>
                <a:gridCol w="23196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a:latin typeface="Huawei Sans" panose="020C0503030203020204" pitchFamily="34" charset="0"/>
              </a:rPr>
              <a:t>V500R002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a:latin typeface="Huawei Sans" panose="020C0503030203020204" pitchFamily="34" charset="0"/>
              </a:rPr>
              <a:t>V100R001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1877713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579641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91947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146867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56420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48336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606375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415610225"/>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11978986"/>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6035673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6192963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02469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865217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665525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067449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92412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84020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3611006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7566456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17588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482013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2680701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68908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71252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371142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7892877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89689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378971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835120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568947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4209311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924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2869751710"/>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500954526"/>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2.xml"/><Relationship Id="rId1" Type="http://schemas.openxmlformats.org/officeDocument/2006/relationships/tags" Target="../tags/tag1.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2.xml"/><Relationship Id="rId5" Type="http://schemas.openxmlformats.org/officeDocument/2006/relationships/image" Target="../media/image4.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image" Target="../media/image4.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2.xml"/><Relationship Id="rId5" Type="http://schemas.openxmlformats.org/officeDocument/2006/relationships/image" Target="../media/image4.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image" Target="../media/image4.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6251639-1E8D-4BAD-83B2-9F4FDB2115BE}"/>
              </a:ext>
            </a:extLst>
          </p:cNvPr>
          <p:cNvSpPr>
            <a:spLocks noGrp="1"/>
          </p:cNvSpPr>
          <p:nvPr>
            <p:ph type="body" sz="quarter" idx="17"/>
          </p:nvPr>
        </p:nvSpPr>
        <p:spPr bwMode="gray"/>
        <p:txBody>
          <a:bodyPr/>
          <a:lstStyle/>
          <a:p>
            <a:endParaRPr lang="en-US"/>
          </a:p>
        </p:txBody>
      </p:sp>
      <p:sp>
        <p:nvSpPr>
          <p:cNvPr id="6" name="Text Placeholder 5">
            <a:extLst>
              <a:ext uri="{FF2B5EF4-FFF2-40B4-BE49-F238E27FC236}">
                <a16:creationId xmlns:a16="http://schemas.microsoft.com/office/drawing/2014/main" id="{803D9410-E3BB-4B15-A510-852D7ACDBB57}"/>
              </a:ext>
            </a:extLst>
          </p:cNvPr>
          <p:cNvSpPr>
            <a:spLocks noGrp="1"/>
          </p:cNvSpPr>
          <p:nvPr>
            <p:ph type="body" sz="quarter" idx="18"/>
          </p:nvPr>
        </p:nvSpPr>
        <p:spPr bwMode="gray"/>
        <p:txBody>
          <a:bodyPr/>
          <a:lstStyle/>
          <a:p>
            <a:endParaRPr lang="en-US"/>
          </a:p>
        </p:txBody>
      </p:sp>
      <p:sp>
        <p:nvSpPr>
          <p:cNvPr id="7" name="Text Placeholder 6">
            <a:extLst>
              <a:ext uri="{FF2B5EF4-FFF2-40B4-BE49-F238E27FC236}">
                <a16:creationId xmlns:a16="http://schemas.microsoft.com/office/drawing/2014/main" id="{5050FE49-2346-403B-A910-BF0443AD752E}"/>
              </a:ext>
            </a:extLst>
          </p:cNvPr>
          <p:cNvSpPr>
            <a:spLocks noGrp="1"/>
          </p:cNvSpPr>
          <p:nvPr>
            <p:ph type="body" sz="quarter" idx="19"/>
          </p:nvPr>
        </p:nvSpPr>
        <p:spPr bwMode="gray"/>
        <p:txBody>
          <a:bodyPr/>
          <a:lstStyle/>
          <a:p>
            <a:endParaRPr lang="en-US"/>
          </a:p>
        </p:txBody>
      </p:sp>
      <p:sp>
        <p:nvSpPr>
          <p:cNvPr id="8" name="Text Placeholder 7">
            <a:extLst>
              <a:ext uri="{FF2B5EF4-FFF2-40B4-BE49-F238E27FC236}">
                <a16:creationId xmlns:a16="http://schemas.microsoft.com/office/drawing/2014/main" id="{F63CFF53-1C8F-4D39-ABF2-6804B48C1773}"/>
              </a:ext>
            </a:extLst>
          </p:cNvPr>
          <p:cNvSpPr>
            <a:spLocks noGrp="1"/>
          </p:cNvSpPr>
          <p:nvPr>
            <p:ph type="body" sz="quarter" idx="20"/>
          </p:nvPr>
        </p:nvSpPr>
        <p:spPr bwMode="gray"/>
        <p:txBody>
          <a:bodyPr/>
          <a:lstStyle/>
          <a:p>
            <a:endParaRPr lang="en-US"/>
          </a:p>
        </p:txBody>
      </p:sp>
      <p:sp>
        <p:nvSpPr>
          <p:cNvPr id="2" name="Text Placeholder 1">
            <a:extLst>
              <a:ext uri="{FF2B5EF4-FFF2-40B4-BE49-F238E27FC236}">
                <a16:creationId xmlns:a16="http://schemas.microsoft.com/office/drawing/2014/main" id="{949D7BCE-2CA6-46FA-9161-58262A3AF286}"/>
              </a:ext>
            </a:extLst>
          </p:cNvPr>
          <p:cNvSpPr>
            <a:spLocks noGrp="1"/>
          </p:cNvSpPr>
          <p:nvPr>
            <p:ph type="body" sz="quarter" idx="13"/>
          </p:nvPr>
        </p:nvSpPr>
        <p:spPr bwMode="gray"/>
        <p:txBody>
          <a:bodyPr/>
          <a:lstStyle/>
          <a:p>
            <a:endParaRPr lang="en-US"/>
          </a:p>
        </p:txBody>
      </p:sp>
      <p:sp>
        <p:nvSpPr>
          <p:cNvPr id="3" name="Text Placeholder 2">
            <a:extLst>
              <a:ext uri="{FF2B5EF4-FFF2-40B4-BE49-F238E27FC236}">
                <a16:creationId xmlns:a16="http://schemas.microsoft.com/office/drawing/2014/main" id="{C56364C1-8A31-4AA8-B09C-9645496F0256}"/>
              </a:ext>
            </a:extLst>
          </p:cNvPr>
          <p:cNvSpPr>
            <a:spLocks noGrp="1"/>
          </p:cNvSpPr>
          <p:nvPr>
            <p:ph type="body" sz="quarter" idx="14"/>
          </p:nvPr>
        </p:nvSpPr>
        <p:spPr bwMode="gray"/>
        <p:txBody>
          <a:bodyPr/>
          <a:lstStyle/>
          <a:p>
            <a:endParaRPr lang="en-US"/>
          </a:p>
        </p:txBody>
      </p:sp>
      <p:sp>
        <p:nvSpPr>
          <p:cNvPr id="4" name="Text Placeholder 3">
            <a:extLst>
              <a:ext uri="{FF2B5EF4-FFF2-40B4-BE49-F238E27FC236}">
                <a16:creationId xmlns:a16="http://schemas.microsoft.com/office/drawing/2014/main" id="{FCFDB291-F7CB-4AC2-A441-AF5C243FE284}"/>
              </a:ext>
            </a:extLst>
          </p:cNvPr>
          <p:cNvSpPr>
            <a:spLocks noGrp="1"/>
          </p:cNvSpPr>
          <p:nvPr>
            <p:ph type="body" sz="quarter" idx="15"/>
          </p:nvPr>
        </p:nvSpPr>
        <p:spPr bwMode="gray"/>
        <p:txBody>
          <a:bodyPr/>
          <a:lstStyle/>
          <a:p>
            <a:endParaRPr lang="en-US"/>
          </a:p>
        </p:txBody>
      </p:sp>
      <p:sp>
        <p:nvSpPr>
          <p:cNvPr id="29" name="文本占位符 28"/>
          <p:cNvSpPr>
            <a:spLocks noGrp="1"/>
          </p:cNvSpPr>
          <p:nvPr>
            <p:ph type="body" sz="quarter" idx="16"/>
          </p:nvPr>
        </p:nvSpPr>
        <p:spPr bwMode="gray"/>
        <p:txBody>
          <a:bodyPr wrap="square">
            <a:noAutofit/>
          </a:bodyPr>
          <a:lstStyle/>
          <a:p>
            <a:r>
              <a:rPr kumimoji="1"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9" name="Text Placeholder 8">
            <a:extLst>
              <a:ext uri="{FF2B5EF4-FFF2-40B4-BE49-F238E27FC236}">
                <a16:creationId xmlns:a16="http://schemas.microsoft.com/office/drawing/2014/main" id="{9D132768-FEB8-45CF-9E57-58D465E225CB}"/>
              </a:ext>
            </a:extLst>
          </p:cNvPr>
          <p:cNvSpPr>
            <a:spLocks noGrp="1"/>
          </p:cNvSpPr>
          <p:nvPr>
            <p:ph type="body" sz="quarter" idx="21"/>
          </p:nvPr>
        </p:nvSpPr>
        <p:spPr bwMode="gray"/>
        <p:txBody>
          <a:bodyPr/>
          <a:lstStyle/>
          <a:p>
            <a:endParaRPr lang="en-US"/>
          </a:p>
        </p:txBody>
      </p:sp>
      <p:sp>
        <p:nvSpPr>
          <p:cNvPr id="35" name="文本占位符 34"/>
          <p:cNvSpPr>
            <a:spLocks noGrp="1"/>
          </p:cNvSpPr>
          <p:nvPr>
            <p:ph type="body" sz="quarter" idx="22"/>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0" name="Text Placeholder 9">
            <a:extLst>
              <a:ext uri="{FF2B5EF4-FFF2-40B4-BE49-F238E27FC236}">
                <a16:creationId xmlns:a16="http://schemas.microsoft.com/office/drawing/2014/main" id="{01BA8C1E-C22C-420B-A64E-F24A06B7AFDD}"/>
              </a:ext>
            </a:extLst>
          </p:cNvPr>
          <p:cNvSpPr>
            <a:spLocks noGrp="1"/>
          </p:cNvSpPr>
          <p:nvPr>
            <p:ph type="body" sz="quarter" idx="23"/>
          </p:nvPr>
        </p:nvSpPr>
        <p:spPr bwMode="gray"/>
        <p:txBody>
          <a:bodyPr/>
          <a:lstStyle/>
          <a:p>
            <a:endParaRPr lang="en-US"/>
          </a:p>
        </p:txBody>
      </p:sp>
      <p:sp>
        <p:nvSpPr>
          <p:cNvPr id="11" name="Text Placeholder 10">
            <a:extLst>
              <a:ext uri="{FF2B5EF4-FFF2-40B4-BE49-F238E27FC236}">
                <a16:creationId xmlns:a16="http://schemas.microsoft.com/office/drawing/2014/main" id="{9BFA199F-9EEA-4FEF-9EA8-EAAEC85232DC}"/>
              </a:ext>
            </a:extLst>
          </p:cNvPr>
          <p:cNvSpPr>
            <a:spLocks noGrp="1"/>
          </p:cNvSpPr>
          <p:nvPr>
            <p:ph type="body" sz="quarter" idx="24"/>
          </p:nvPr>
        </p:nvSpPr>
        <p:spPr bwMode="gray"/>
        <p:txBody>
          <a:bodyPr/>
          <a:lstStyle/>
          <a:p>
            <a:endParaRPr lang="en-US"/>
          </a:p>
        </p:txBody>
      </p:sp>
      <p:sp>
        <p:nvSpPr>
          <p:cNvPr id="12" name="Text Placeholder 11">
            <a:extLst>
              <a:ext uri="{FF2B5EF4-FFF2-40B4-BE49-F238E27FC236}">
                <a16:creationId xmlns:a16="http://schemas.microsoft.com/office/drawing/2014/main" id="{0DECA8AC-614A-4733-BCDB-55BFA9E5A336}"/>
              </a:ext>
            </a:extLst>
          </p:cNvPr>
          <p:cNvSpPr>
            <a:spLocks noGrp="1"/>
          </p:cNvSpPr>
          <p:nvPr>
            <p:ph type="body" sz="quarter" idx="25"/>
          </p:nvPr>
        </p:nvSpPr>
        <p:spPr bwMode="gray"/>
        <p:txBody>
          <a:bodyPr/>
          <a:lstStyle/>
          <a:p>
            <a:endParaRPr lang="en-US"/>
          </a:p>
        </p:txBody>
      </p:sp>
      <p:sp>
        <p:nvSpPr>
          <p:cNvPr id="39" name="文本占位符 38"/>
          <p:cNvSpPr>
            <a:spLocks noGrp="1"/>
          </p:cNvSpPr>
          <p:nvPr>
            <p:ph type="body" sz="quarter" idx="26"/>
          </p:nvPr>
        </p:nvSpPr>
        <p:spPr bwMode="gray"/>
        <p:txBody>
          <a:bodyPr wrap="square">
            <a:noAutofit/>
          </a:bodyPr>
          <a:lstStyle/>
          <a:p>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3" name="Text Placeholder 12">
            <a:extLst>
              <a:ext uri="{FF2B5EF4-FFF2-40B4-BE49-F238E27FC236}">
                <a16:creationId xmlns:a16="http://schemas.microsoft.com/office/drawing/2014/main" id="{CCA94BB7-63A0-46F7-8FC2-1DD7B8F038D8}"/>
              </a:ext>
            </a:extLst>
          </p:cNvPr>
          <p:cNvSpPr>
            <a:spLocks noGrp="1"/>
          </p:cNvSpPr>
          <p:nvPr>
            <p:ph type="body" sz="quarter" idx="27"/>
          </p:nvPr>
        </p:nvSpPr>
        <p:spPr bwMode="gray"/>
        <p:txBody>
          <a:bodyPr/>
          <a:lstStyle/>
          <a:p>
            <a:endParaRPr lang="en-US"/>
          </a:p>
        </p:txBody>
      </p:sp>
      <p:sp>
        <p:nvSpPr>
          <p:cNvPr id="14" name="Text Placeholder 13">
            <a:extLst>
              <a:ext uri="{FF2B5EF4-FFF2-40B4-BE49-F238E27FC236}">
                <a16:creationId xmlns:a16="http://schemas.microsoft.com/office/drawing/2014/main" id="{439E9B3E-485E-4359-B4F3-D91ED4510E69}"/>
              </a:ext>
            </a:extLst>
          </p:cNvPr>
          <p:cNvSpPr>
            <a:spLocks noGrp="1"/>
          </p:cNvSpPr>
          <p:nvPr>
            <p:ph type="body" sz="quarter" idx="28"/>
          </p:nvPr>
        </p:nvSpPr>
        <p:spPr bwMode="gray"/>
        <p:txBody>
          <a:bodyPr/>
          <a:lstStyle/>
          <a:p>
            <a:endParaRPr lang="en-US"/>
          </a:p>
        </p:txBody>
      </p:sp>
      <p:sp>
        <p:nvSpPr>
          <p:cNvPr id="15" name="Text Placeholder 14">
            <a:extLst>
              <a:ext uri="{FF2B5EF4-FFF2-40B4-BE49-F238E27FC236}">
                <a16:creationId xmlns:a16="http://schemas.microsoft.com/office/drawing/2014/main" id="{5242FED3-39D7-48AD-A353-4CD20733B857}"/>
              </a:ext>
            </a:extLst>
          </p:cNvPr>
          <p:cNvSpPr>
            <a:spLocks noGrp="1"/>
          </p:cNvSpPr>
          <p:nvPr>
            <p:ph type="body" sz="quarter" idx="29"/>
          </p:nvPr>
        </p:nvSpPr>
        <p:spPr bwMode="gray"/>
        <p:txBody>
          <a:bodyPr/>
          <a:lstStyle/>
          <a:p>
            <a:endParaRPr lang="en-US"/>
          </a:p>
        </p:txBody>
      </p:sp>
      <p:sp>
        <p:nvSpPr>
          <p:cNvPr id="43" name="文本占位符 42"/>
          <p:cNvSpPr>
            <a:spLocks noGrp="1"/>
          </p:cNvSpPr>
          <p:nvPr>
            <p:ph type="body" sz="quarter" idx="30"/>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6" name="Text Placeholder 15">
            <a:extLst>
              <a:ext uri="{FF2B5EF4-FFF2-40B4-BE49-F238E27FC236}">
                <a16:creationId xmlns:a16="http://schemas.microsoft.com/office/drawing/2014/main" id="{5F3113FF-51D9-43A4-85C4-2A57FB581E6B}"/>
              </a:ext>
            </a:extLst>
          </p:cNvPr>
          <p:cNvSpPr>
            <a:spLocks noGrp="1"/>
          </p:cNvSpPr>
          <p:nvPr>
            <p:ph type="body" sz="quarter" idx="31"/>
          </p:nvPr>
        </p:nvSpPr>
        <p:spPr bwMode="gray"/>
        <p:txBody>
          <a:bodyPr/>
          <a:lstStyle/>
          <a:p>
            <a:endParaRPr lang="en-US"/>
          </a:p>
        </p:txBody>
      </p:sp>
      <p:sp>
        <p:nvSpPr>
          <p:cNvPr id="17" name="Text Placeholder 16">
            <a:extLst>
              <a:ext uri="{FF2B5EF4-FFF2-40B4-BE49-F238E27FC236}">
                <a16:creationId xmlns:a16="http://schemas.microsoft.com/office/drawing/2014/main" id="{5D7EAD9F-8B76-4ACC-8141-EBD4017623E1}"/>
              </a:ext>
            </a:extLst>
          </p:cNvPr>
          <p:cNvSpPr>
            <a:spLocks noGrp="1"/>
          </p:cNvSpPr>
          <p:nvPr>
            <p:ph type="body" sz="quarter" idx="32"/>
          </p:nvPr>
        </p:nvSpPr>
        <p:spPr bwMode="gray"/>
        <p:txBody>
          <a:bodyPr/>
          <a:lstStyle/>
          <a:p>
            <a:endParaRPr lang="en-US"/>
          </a:p>
        </p:txBody>
      </p:sp>
      <p:sp>
        <p:nvSpPr>
          <p:cNvPr id="18" name="Text Placeholder 17">
            <a:extLst>
              <a:ext uri="{FF2B5EF4-FFF2-40B4-BE49-F238E27FC236}">
                <a16:creationId xmlns:a16="http://schemas.microsoft.com/office/drawing/2014/main" id="{68FC3D92-8CE7-4CB3-AFEA-DB7E7890746C}"/>
              </a:ext>
            </a:extLst>
          </p:cNvPr>
          <p:cNvSpPr>
            <a:spLocks noGrp="1"/>
          </p:cNvSpPr>
          <p:nvPr>
            <p:ph type="body" sz="quarter" idx="33"/>
          </p:nvPr>
        </p:nvSpPr>
        <p:spPr bwMode="gray"/>
        <p:txBody>
          <a:bodyPr/>
          <a:lstStyle/>
          <a:p>
            <a:endParaRPr lang="en-US"/>
          </a:p>
        </p:txBody>
      </p:sp>
      <p:sp>
        <p:nvSpPr>
          <p:cNvPr id="47" name="文本占位符 46"/>
          <p:cNvSpPr>
            <a:spLocks noGrp="1"/>
          </p:cNvSpPr>
          <p:nvPr>
            <p:ph type="body" sz="quarter" idx="34"/>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19" name="Text Placeholder 18">
            <a:extLst>
              <a:ext uri="{FF2B5EF4-FFF2-40B4-BE49-F238E27FC236}">
                <a16:creationId xmlns:a16="http://schemas.microsoft.com/office/drawing/2014/main" id="{DBE9E10C-D8F4-44A6-BC43-9EE22E623934}"/>
              </a:ext>
            </a:extLst>
          </p:cNvPr>
          <p:cNvSpPr>
            <a:spLocks noGrp="1"/>
          </p:cNvSpPr>
          <p:nvPr>
            <p:ph type="body" sz="quarter" idx="35"/>
          </p:nvPr>
        </p:nvSpPr>
        <p:spPr bwMode="gray"/>
        <p:txBody>
          <a:bodyPr/>
          <a:lstStyle/>
          <a:p>
            <a:endParaRPr lang="en-US"/>
          </a:p>
        </p:txBody>
      </p:sp>
      <p:sp>
        <p:nvSpPr>
          <p:cNvPr id="20" name="Text Placeholder 19">
            <a:extLst>
              <a:ext uri="{FF2B5EF4-FFF2-40B4-BE49-F238E27FC236}">
                <a16:creationId xmlns:a16="http://schemas.microsoft.com/office/drawing/2014/main" id="{0B6C4B82-DB71-4BE8-865C-1A8C0F980669}"/>
              </a:ext>
            </a:extLst>
          </p:cNvPr>
          <p:cNvSpPr>
            <a:spLocks noGrp="1"/>
          </p:cNvSpPr>
          <p:nvPr>
            <p:ph type="body" sz="quarter" idx="36"/>
          </p:nvPr>
        </p:nvSpPr>
        <p:spPr bwMode="gray"/>
        <p:txBody>
          <a:bodyPr/>
          <a:lstStyle/>
          <a:p>
            <a:endParaRPr lang="en-US"/>
          </a:p>
        </p:txBody>
      </p:sp>
      <p:sp>
        <p:nvSpPr>
          <p:cNvPr id="21" name="Text Placeholder 20">
            <a:extLst>
              <a:ext uri="{FF2B5EF4-FFF2-40B4-BE49-F238E27FC236}">
                <a16:creationId xmlns:a16="http://schemas.microsoft.com/office/drawing/2014/main" id="{DA0B15BB-0924-4D3C-8E1A-FCB19A862D6E}"/>
              </a:ext>
            </a:extLst>
          </p:cNvPr>
          <p:cNvSpPr>
            <a:spLocks noGrp="1"/>
          </p:cNvSpPr>
          <p:nvPr>
            <p:ph type="body" sz="quarter" idx="37"/>
          </p:nvPr>
        </p:nvSpPr>
        <p:spPr bwMode="gray"/>
        <p:txBody>
          <a:bodyPr/>
          <a:lstStyle/>
          <a:p>
            <a:endParaRPr lang="en-US"/>
          </a:p>
        </p:txBody>
      </p:sp>
      <p:sp>
        <p:nvSpPr>
          <p:cNvPr id="51" name="文本占位符 50"/>
          <p:cNvSpPr>
            <a:spLocks noGrp="1"/>
          </p:cNvSpPr>
          <p:nvPr>
            <p:ph type="body" sz="quarter" idx="38"/>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22" name="Text Placeholder 21">
            <a:extLst>
              <a:ext uri="{FF2B5EF4-FFF2-40B4-BE49-F238E27FC236}">
                <a16:creationId xmlns:a16="http://schemas.microsoft.com/office/drawing/2014/main" id="{DCECC381-AC4C-4839-951C-4E257B7CE62F}"/>
              </a:ext>
            </a:extLst>
          </p:cNvPr>
          <p:cNvSpPr>
            <a:spLocks noGrp="1"/>
          </p:cNvSpPr>
          <p:nvPr>
            <p:ph type="body" sz="quarter" idx="39"/>
          </p:nvPr>
        </p:nvSpPr>
        <p:spPr bwMode="gray"/>
        <p:txBody>
          <a:bodyPr/>
          <a:lstStyle/>
          <a:p>
            <a:endParaRPr lang="en-US"/>
          </a:p>
        </p:txBody>
      </p:sp>
      <p:sp>
        <p:nvSpPr>
          <p:cNvPr id="23" name="Text Placeholder 22">
            <a:extLst>
              <a:ext uri="{FF2B5EF4-FFF2-40B4-BE49-F238E27FC236}">
                <a16:creationId xmlns:a16="http://schemas.microsoft.com/office/drawing/2014/main" id="{7D377A48-2879-4833-A8F1-C6D0C6A733AD}"/>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1300442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6090350" y="1242453"/>
            <a:ext cx="5667702" cy="4680000"/>
          </a:xfrm>
        </p:spPr>
        <p:txBody>
          <a:bodyPr wrap="square">
            <a:noAutofit/>
          </a:bodyPr>
          <a:lstStyle/>
          <a:p>
            <a:pPr>
              <a:lnSpc>
                <a:spcPct val="100000"/>
              </a:lnSpc>
            </a:pPr>
            <a:r>
              <a:rPr lang="en-US" sz="1600" dirty="0">
                <a:latin typeface="Huawei Sans" panose="020C0503030203020204" pitchFamily="34" charset="0"/>
              </a:rPr>
              <a:t>A VRF is a logical unit on a physical device. Each logical unit is called a VPN instance, and instances are isolated on the routing plane. VRF implementation is as follows:</a:t>
            </a:r>
          </a:p>
          <a:p>
            <a:pPr marL="609600" lvl="1" indent="-295275">
              <a:lnSpc>
                <a:spcPct val="100000"/>
              </a:lnSpc>
              <a:buSzPct val="100000"/>
              <a:buFont typeface="+mj-lt"/>
              <a:buAutoNum type="arabicPeriod"/>
            </a:pPr>
            <a:r>
              <a:rPr lang="en-US" sz="1400" dirty="0">
                <a:latin typeface="Huawei Sans" panose="020C0503030203020204" pitchFamily="34" charset="0"/>
              </a:rPr>
              <a:t>Create an instance and bind each involved Layer 3 interface (physical interface, sub-interface, or VLANIF interface) to the instance.</a:t>
            </a:r>
          </a:p>
          <a:p>
            <a:pPr marL="609600" lvl="1" indent="-295275">
              <a:lnSpc>
                <a:spcPct val="100000"/>
              </a:lnSpc>
              <a:buSzPct val="100000"/>
              <a:buFont typeface="+mj-lt"/>
              <a:buAutoNum type="arabicPeriod"/>
            </a:pPr>
            <a:r>
              <a:rPr lang="en-US" sz="1400" dirty="0">
                <a:latin typeface="Huawei Sans" panose="020C0503030203020204" pitchFamily="34" charset="0"/>
              </a:rPr>
              <a:t>(Optional) Configure a routing protocol or static route </a:t>
            </a:r>
            <a:r>
              <a:rPr lang="en-US" altLang="zh-CN" sz="1400" dirty="0">
                <a:latin typeface="Huawei Sans" panose="020C0503030203020204" pitchFamily="34" charset="0"/>
              </a:rPr>
              <a:t>and bind it </a:t>
            </a:r>
            <a:r>
              <a:rPr lang="en-US" sz="1400" dirty="0">
                <a:latin typeface="Huawei Sans" panose="020C0503030203020204" pitchFamily="34" charset="0"/>
              </a:rPr>
              <a:t>to the VPN instance.</a:t>
            </a:r>
          </a:p>
          <a:p>
            <a:pPr marL="609600" lvl="1" indent="-295275">
              <a:lnSpc>
                <a:spcPct val="100000"/>
              </a:lnSpc>
              <a:buSzPct val="100000"/>
              <a:buFont typeface="+mj-lt"/>
              <a:buAutoNum type="arabicPeriod"/>
            </a:pPr>
            <a:r>
              <a:rPr lang="en-US" altLang="zh-CN" sz="1400" dirty="0">
                <a:latin typeface="Huawei Sans" panose="020C0503030203020204" pitchFamily="34" charset="0"/>
              </a:rPr>
              <a:t>A</a:t>
            </a:r>
            <a:r>
              <a:rPr lang="en-US" sz="1400" dirty="0">
                <a:latin typeface="Huawei Sans" panose="020C0503030203020204" pitchFamily="34" charset="0"/>
              </a:rPr>
              <a:t> VPN instance routing table is created using information about the interfaces and routing protocols bound to the instance. Then data is forwarded using entries contained in the instance routing table, and instance isolation is implemented.</a:t>
            </a:r>
          </a:p>
        </p:txBody>
      </p:sp>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VRF Implementation</a:t>
            </a:r>
          </a:p>
        </p:txBody>
      </p:sp>
      <p:grpSp>
        <p:nvGrpSpPr>
          <p:cNvPr id="76" name="组合 75"/>
          <p:cNvGrpSpPr/>
          <p:nvPr/>
        </p:nvGrpSpPr>
        <p:grpSpPr bwMode="gray">
          <a:xfrm>
            <a:off x="989652" y="1785534"/>
            <a:ext cx="1734607" cy="1082915"/>
            <a:chOff x="991113" y="1316259"/>
            <a:chExt cx="1734607" cy="1082915"/>
          </a:xfrm>
        </p:grpSpPr>
        <p:grpSp>
          <p:nvGrpSpPr>
            <p:cNvPr id="37" name="组合 36"/>
            <p:cNvGrpSpPr/>
            <p:nvPr/>
          </p:nvGrpSpPr>
          <p:grpSpPr bwMode="gray">
            <a:xfrm>
              <a:off x="1708891" y="1319174"/>
              <a:ext cx="310159" cy="1080000"/>
              <a:chOff x="3088221" y="1668186"/>
              <a:chExt cx="310159" cy="1080000"/>
            </a:xfrm>
          </p:grpSpPr>
          <p:cxnSp>
            <p:nvCxnSpPr>
              <p:cNvPr id="22" name="直接连接符 21"/>
              <p:cNvCxnSpPr/>
              <p:nvPr/>
            </p:nvCxnSpPr>
            <p:spPr bwMode="gray">
              <a:xfrm>
                <a:off x="3088221" y="1668186"/>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3398380" y="1668186"/>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9" name="Picture 12" descr="E:\2016.01\1.12 扁平化图标\蓝色\AR-蓝色最新-40.png"/>
            <p:cNvPicPr>
              <a:picLocks noChangeAspect="1" noChangeArrowheads="1"/>
            </p:cNvPicPr>
            <p:nvPr/>
          </p:nvPicPr>
          <p:blipFill>
            <a:blip r:embed="rId4" cstate="print"/>
            <a:srcRect/>
            <a:stretch>
              <a:fillRect/>
            </a:stretch>
          </p:blipFill>
          <p:spPr bwMode="gray">
            <a:xfrm>
              <a:off x="1593970" y="1602693"/>
              <a:ext cx="540000" cy="441818"/>
            </a:xfrm>
            <a:prstGeom prst="rect">
              <a:avLst/>
            </a:prstGeom>
            <a:noFill/>
          </p:spPr>
        </p:pic>
        <p:sp>
          <p:nvSpPr>
            <p:cNvPr id="24" name="文本框 23"/>
            <p:cNvSpPr txBox="1"/>
            <p:nvPr/>
          </p:nvSpPr>
          <p:spPr bwMode="gray">
            <a:xfrm>
              <a:off x="991113" y="2095790"/>
              <a:ext cx="756938" cy="276999"/>
            </a:xfrm>
            <a:prstGeom prst="rect">
              <a:avLst/>
            </a:prstGeom>
            <a:noFill/>
          </p:spPr>
          <p:txBody>
            <a:bodyPr wrap="square" rtlCol="0">
              <a:noAutofit/>
            </a:bodyPr>
            <a:lstStyle/>
            <a:p>
              <a:pPr fontAlgn="ctr"/>
              <a:r>
                <a:rPr lang="en-US" sz="1200">
                  <a:latin typeface="Huawei Sans" panose="020C0503030203020204" pitchFamily="34" charset="0"/>
                </a:rPr>
                <a:t>GE0/0/0</a:t>
              </a:r>
            </a:p>
          </p:txBody>
        </p:sp>
        <p:sp>
          <p:nvSpPr>
            <p:cNvPr id="25" name="文本框 24"/>
            <p:cNvSpPr txBox="1"/>
            <p:nvPr/>
          </p:nvSpPr>
          <p:spPr bwMode="gray">
            <a:xfrm>
              <a:off x="991113" y="1316259"/>
              <a:ext cx="756938" cy="276999"/>
            </a:xfrm>
            <a:prstGeom prst="rect">
              <a:avLst/>
            </a:prstGeom>
            <a:noFill/>
          </p:spPr>
          <p:txBody>
            <a:bodyPr wrap="square" rtlCol="0">
              <a:noAutofit/>
            </a:bodyPr>
            <a:lstStyle/>
            <a:p>
              <a:pPr fontAlgn="ctr"/>
              <a:r>
                <a:rPr lang="en-US" sz="1200">
                  <a:latin typeface="Huawei Sans" panose="020C0503030203020204" pitchFamily="34" charset="0"/>
                </a:rPr>
                <a:t>GE0/0/1</a:t>
              </a:r>
            </a:p>
          </p:txBody>
        </p:sp>
        <p:sp>
          <p:nvSpPr>
            <p:cNvPr id="26" name="文本框 25"/>
            <p:cNvSpPr txBox="1"/>
            <p:nvPr/>
          </p:nvSpPr>
          <p:spPr bwMode="gray">
            <a:xfrm>
              <a:off x="1968782" y="2095790"/>
              <a:ext cx="756938" cy="276999"/>
            </a:xfrm>
            <a:prstGeom prst="rect">
              <a:avLst/>
            </a:prstGeom>
            <a:noFill/>
          </p:spPr>
          <p:txBody>
            <a:bodyPr wrap="square" rtlCol="0">
              <a:noAutofit/>
            </a:bodyPr>
            <a:lstStyle/>
            <a:p>
              <a:pPr fontAlgn="ctr"/>
              <a:r>
                <a:rPr lang="en-US" sz="1200">
                  <a:latin typeface="Huawei Sans" panose="020C0503030203020204" pitchFamily="34" charset="0"/>
                </a:rPr>
                <a:t>GE0/0/2</a:t>
              </a:r>
            </a:p>
          </p:txBody>
        </p:sp>
        <p:sp>
          <p:nvSpPr>
            <p:cNvPr id="27" name="文本框 26"/>
            <p:cNvSpPr txBox="1"/>
            <p:nvPr/>
          </p:nvSpPr>
          <p:spPr bwMode="gray">
            <a:xfrm>
              <a:off x="1968782" y="1316259"/>
              <a:ext cx="756938" cy="276999"/>
            </a:xfrm>
            <a:prstGeom prst="rect">
              <a:avLst/>
            </a:prstGeom>
            <a:noFill/>
          </p:spPr>
          <p:txBody>
            <a:bodyPr wrap="square" rtlCol="0">
              <a:noAutofit/>
            </a:bodyPr>
            <a:lstStyle/>
            <a:p>
              <a:pPr fontAlgn="ctr"/>
              <a:r>
                <a:rPr lang="en-US" sz="1200">
                  <a:latin typeface="Huawei Sans" panose="020C0503030203020204" pitchFamily="34" charset="0"/>
                </a:rPr>
                <a:t>GE0/0/3</a:t>
              </a:r>
            </a:p>
          </p:txBody>
        </p:sp>
      </p:grpSp>
      <p:sp>
        <p:nvSpPr>
          <p:cNvPr id="18" name="Oval 4"/>
          <p:cNvSpPr>
            <a:spLocks noChangeAspect="1"/>
          </p:cNvSpPr>
          <p:nvPr/>
        </p:nvSpPr>
        <p:spPr bwMode="gray">
          <a:xfrm>
            <a:off x="3291002" y="328319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39" name="直接连接符 38"/>
          <p:cNvCxnSpPr/>
          <p:nvPr/>
        </p:nvCxnSpPr>
        <p:spPr bwMode="gray">
          <a:xfrm>
            <a:off x="4345660" y="1788449"/>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5324887" y="1788449"/>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12" descr="E:\2016.01\1.12 扁平化图标\蓝色\AR-蓝色最新-40.png"/>
          <p:cNvPicPr>
            <a:picLocks noChangeAspect="1" noChangeArrowheads="1"/>
          </p:cNvPicPr>
          <p:nvPr/>
        </p:nvPicPr>
        <p:blipFill>
          <a:blip r:embed="rId4" cstate="print"/>
          <a:srcRect/>
          <a:stretch>
            <a:fillRect/>
          </a:stretch>
        </p:blipFill>
        <p:spPr bwMode="gray">
          <a:xfrm>
            <a:off x="4576426" y="2071968"/>
            <a:ext cx="540000" cy="441818"/>
          </a:xfrm>
          <a:prstGeom prst="rect">
            <a:avLst/>
          </a:prstGeom>
          <a:noFill/>
        </p:spPr>
      </p:pic>
      <p:sp>
        <p:nvSpPr>
          <p:cNvPr id="42" name="文本框 41"/>
          <p:cNvSpPr txBox="1"/>
          <p:nvPr/>
        </p:nvSpPr>
        <p:spPr bwMode="gray">
          <a:xfrm>
            <a:off x="3660403" y="2520640"/>
            <a:ext cx="756938" cy="276999"/>
          </a:xfrm>
          <a:prstGeom prst="rect">
            <a:avLst/>
          </a:prstGeom>
          <a:noFill/>
        </p:spPr>
        <p:txBody>
          <a:bodyPr wrap="square" rtlCol="0">
            <a:noAutofit/>
          </a:bodyPr>
          <a:lstStyle/>
          <a:p>
            <a:pPr fontAlgn="ctr"/>
            <a:r>
              <a:rPr lang="en-US" sz="1200">
                <a:latin typeface="Huawei Sans" panose="020C0503030203020204" pitchFamily="34" charset="0"/>
              </a:rPr>
              <a:t>GE0/0/0</a:t>
            </a:r>
          </a:p>
        </p:txBody>
      </p:sp>
      <p:sp>
        <p:nvSpPr>
          <p:cNvPr id="43" name="文本框 42"/>
          <p:cNvSpPr txBox="1"/>
          <p:nvPr/>
        </p:nvSpPr>
        <p:spPr bwMode="gray">
          <a:xfrm>
            <a:off x="3657749" y="1890434"/>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GE0/0/1</a:t>
            </a:r>
          </a:p>
        </p:txBody>
      </p:sp>
      <p:sp>
        <p:nvSpPr>
          <p:cNvPr id="44" name="文本框 43"/>
          <p:cNvSpPr txBox="1"/>
          <p:nvPr/>
        </p:nvSpPr>
        <p:spPr bwMode="gray">
          <a:xfrm>
            <a:off x="5273253" y="2565065"/>
            <a:ext cx="756938" cy="276999"/>
          </a:xfrm>
          <a:prstGeom prst="rect">
            <a:avLst/>
          </a:prstGeom>
          <a:noFill/>
        </p:spPr>
        <p:txBody>
          <a:bodyPr wrap="square" rtlCol="0">
            <a:noAutofit/>
          </a:bodyPr>
          <a:lstStyle/>
          <a:p>
            <a:pPr fontAlgn="ctr"/>
            <a:r>
              <a:rPr lang="en-US" sz="1200">
                <a:latin typeface="Huawei Sans" panose="020C0503030203020204" pitchFamily="34" charset="0"/>
              </a:rPr>
              <a:t>GE0/0/2</a:t>
            </a:r>
          </a:p>
        </p:txBody>
      </p:sp>
      <p:sp>
        <p:nvSpPr>
          <p:cNvPr id="45" name="文本框 44"/>
          <p:cNvSpPr txBox="1"/>
          <p:nvPr/>
        </p:nvSpPr>
        <p:spPr bwMode="gray">
          <a:xfrm>
            <a:off x="5264728" y="1903171"/>
            <a:ext cx="756938" cy="276999"/>
          </a:xfrm>
          <a:prstGeom prst="rect">
            <a:avLst/>
          </a:prstGeom>
          <a:noFill/>
        </p:spPr>
        <p:txBody>
          <a:bodyPr wrap="square" rtlCol="0">
            <a:noAutofit/>
          </a:bodyPr>
          <a:lstStyle/>
          <a:p>
            <a:pPr fontAlgn="ctr"/>
            <a:r>
              <a:rPr lang="en-US" sz="1200">
                <a:latin typeface="Huawei Sans" panose="020C0503030203020204" pitchFamily="34" charset="0"/>
              </a:rPr>
              <a:t>GE0/0/3</a:t>
            </a:r>
          </a:p>
        </p:txBody>
      </p:sp>
      <p:pic>
        <p:nvPicPr>
          <p:cNvPr id="46" name="Picture 24" descr="E:\2016.01\1.12 扁平化图标\黄色\AR-黄色最新-41.png"/>
          <p:cNvPicPr>
            <a:picLocks noChangeAspect="1" noChangeArrowheads="1"/>
          </p:cNvPicPr>
          <p:nvPr/>
        </p:nvPicPr>
        <p:blipFill>
          <a:blip r:embed="rId5" cstate="print"/>
          <a:srcRect/>
          <a:stretch>
            <a:fillRect/>
          </a:stretch>
        </p:blipFill>
        <p:spPr bwMode="gray">
          <a:xfrm>
            <a:off x="4075586" y="2132218"/>
            <a:ext cx="540000" cy="440151"/>
          </a:xfrm>
          <a:prstGeom prst="rect">
            <a:avLst/>
          </a:prstGeom>
          <a:noFill/>
        </p:spPr>
      </p:pic>
      <p:pic>
        <p:nvPicPr>
          <p:cNvPr id="47" name="Picture 24" descr="E:\2016.01\1.12 扁平化图标\黄色\AR-黄色最新-41.png"/>
          <p:cNvPicPr>
            <a:picLocks noChangeAspect="1" noChangeArrowheads="1"/>
          </p:cNvPicPr>
          <p:nvPr/>
        </p:nvPicPr>
        <p:blipFill>
          <a:blip r:embed="rId5" cstate="print"/>
          <a:srcRect/>
          <a:stretch>
            <a:fillRect/>
          </a:stretch>
        </p:blipFill>
        <p:spPr bwMode="gray">
          <a:xfrm>
            <a:off x="5067157" y="2180170"/>
            <a:ext cx="540000" cy="440151"/>
          </a:xfrm>
          <a:prstGeom prst="rect">
            <a:avLst/>
          </a:prstGeom>
          <a:noFill/>
        </p:spPr>
      </p:pic>
      <p:sp>
        <p:nvSpPr>
          <p:cNvPr id="49" name="Oval 4"/>
          <p:cNvSpPr>
            <a:spLocks noChangeAspect="1"/>
          </p:cNvSpPr>
          <p:nvPr/>
        </p:nvSpPr>
        <p:spPr bwMode="gray">
          <a:xfrm>
            <a:off x="2921804" y="363767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nvGrpSpPr>
          <p:cNvPr id="139" name="组合 138"/>
          <p:cNvGrpSpPr/>
          <p:nvPr/>
        </p:nvGrpSpPr>
        <p:grpSpPr bwMode="gray">
          <a:xfrm>
            <a:off x="366798" y="3863800"/>
            <a:ext cx="2908829" cy="1355108"/>
            <a:chOff x="500610" y="3841498"/>
            <a:chExt cx="2908829" cy="1355108"/>
          </a:xfrm>
        </p:grpSpPr>
        <p:cxnSp>
          <p:nvCxnSpPr>
            <p:cNvPr id="60" name="直接连接符 59"/>
            <p:cNvCxnSpPr/>
            <p:nvPr/>
          </p:nvCxnSpPr>
          <p:spPr bwMode="gray">
            <a:xfrm>
              <a:off x="1462762" y="3841498"/>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a:off x="2441989" y="3841498"/>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2" name="Picture 12" descr="E:\2016.01\1.12 扁平化图标\蓝色\AR-蓝色最新-40.png"/>
            <p:cNvPicPr>
              <a:picLocks noChangeAspect="1" noChangeArrowheads="1"/>
            </p:cNvPicPr>
            <p:nvPr/>
          </p:nvPicPr>
          <p:blipFill>
            <a:blip r:embed="rId4" cstate="print"/>
            <a:srcRect/>
            <a:stretch>
              <a:fillRect/>
            </a:stretch>
          </p:blipFill>
          <p:spPr bwMode="gray">
            <a:xfrm>
              <a:off x="1693528" y="4125017"/>
              <a:ext cx="540000" cy="441818"/>
            </a:xfrm>
            <a:prstGeom prst="rect">
              <a:avLst/>
            </a:prstGeom>
            <a:noFill/>
          </p:spPr>
        </p:pic>
        <p:sp>
          <p:nvSpPr>
            <p:cNvPr id="63" name="文本框 62"/>
            <p:cNvSpPr txBox="1"/>
            <p:nvPr/>
          </p:nvSpPr>
          <p:spPr bwMode="gray">
            <a:xfrm>
              <a:off x="777505" y="4573689"/>
              <a:ext cx="756938" cy="276999"/>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rPr>
                <a:t>GE0/0/0</a:t>
              </a:r>
            </a:p>
          </p:txBody>
        </p:sp>
        <p:sp>
          <p:nvSpPr>
            <p:cNvPr id="64" name="文本框 63"/>
            <p:cNvSpPr txBox="1"/>
            <p:nvPr/>
          </p:nvSpPr>
          <p:spPr bwMode="gray">
            <a:xfrm>
              <a:off x="784376" y="3943483"/>
              <a:ext cx="756938" cy="276999"/>
            </a:xfrm>
            <a:prstGeom prst="rect">
              <a:avLst/>
            </a:prstGeom>
            <a:noFill/>
          </p:spPr>
          <p:txBody>
            <a:bodyPr wrap="square" rtlCol="0">
              <a:noAutofit/>
            </a:bodyPr>
            <a:lstStyle/>
            <a:p>
              <a:pPr fontAlgn="ctr"/>
              <a:r>
                <a:rPr lang="en-US" sz="1200" dirty="0">
                  <a:solidFill>
                    <a:schemeClr val="bg1">
                      <a:lumMod val="50000"/>
                    </a:schemeClr>
                  </a:solidFill>
                  <a:latin typeface="Huawei Sans" panose="020C0503030203020204" pitchFamily="34" charset="0"/>
                </a:rPr>
                <a:t>GE0/0/1</a:t>
              </a:r>
            </a:p>
          </p:txBody>
        </p:sp>
        <p:sp>
          <p:nvSpPr>
            <p:cNvPr id="65" name="文本框 64"/>
            <p:cNvSpPr txBox="1"/>
            <p:nvPr/>
          </p:nvSpPr>
          <p:spPr bwMode="gray">
            <a:xfrm>
              <a:off x="2390355" y="4618114"/>
              <a:ext cx="756938" cy="276999"/>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rPr>
                <a:t>GE0/0/2</a:t>
              </a:r>
            </a:p>
          </p:txBody>
        </p:sp>
        <p:sp>
          <p:nvSpPr>
            <p:cNvPr id="66" name="文本框 65"/>
            <p:cNvSpPr txBox="1"/>
            <p:nvPr/>
          </p:nvSpPr>
          <p:spPr bwMode="gray">
            <a:xfrm>
              <a:off x="2381830" y="3956220"/>
              <a:ext cx="756938" cy="276999"/>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rPr>
                <a:t>GE0/0/3</a:t>
              </a:r>
            </a:p>
          </p:txBody>
        </p:sp>
        <p:pic>
          <p:nvPicPr>
            <p:cNvPr id="67" name="Picture 24" descr="E:\2016.01\1.12 扁平化图标\黄色\AR-黄色最新-41.png"/>
            <p:cNvPicPr>
              <a:picLocks noChangeAspect="1" noChangeArrowheads="1"/>
            </p:cNvPicPr>
            <p:nvPr/>
          </p:nvPicPr>
          <p:blipFill>
            <a:blip r:embed="rId5" cstate="print"/>
            <a:srcRect/>
            <a:stretch>
              <a:fillRect/>
            </a:stretch>
          </p:blipFill>
          <p:spPr bwMode="gray">
            <a:xfrm>
              <a:off x="1192688" y="4185267"/>
              <a:ext cx="540000" cy="440151"/>
            </a:xfrm>
            <a:prstGeom prst="rect">
              <a:avLst/>
            </a:prstGeom>
            <a:noFill/>
          </p:spPr>
        </p:pic>
        <p:pic>
          <p:nvPicPr>
            <p:cNvPr id="68" name="Picture 24" descr="E:\2016.01\1.12 扁平化图标\黄色\AR-黄色最新-41.png"/>
            <p:cNvPicPr>
              <a:picLocks noChangeAspect="1" noChangeArrowheads="1"/>
            </p:cNvPicPr>
            <p:nvPr/>
          </p:nvPicPr>
          <p:blipFill>
            <a:blip r:embed="rId5" cstate="print"/>
            <a:srcRect/>
            <a:stretch>
              <a:fillRect/>
            </a:stretch>
          </p:blipFill>
          <p:spPr bwMode="gray">
            <a:xfrm>
              <a:off x="2184259" y="4233219"/>
              <a:ext cx="540000" cy="440151"/>
            </a:xfrm>
            <a:prstGeom prst="rect">
              <a:avLst/>
            </a:prstGeom>
            <a:noFill/>
          </p:spPr>
        </p:pic>
        <p:sp>
          <p:nvSpPr>
            <p:cNvPr id="69" name="文本框 68"/>
            <p:cNvSpPr txBox="1"/>
            <p:nvPr/>
          </p:nvSpPr>
          <p:spPr bwMode="gray">
            <a:xfrm>
              <a:off x="500610" y="4887421"/>
              <a:ext cx="1263058" cy="307777"/>
            </a:xfrm>
            <a:prstGeom prst="rect">
              <a:avLst/>
            </a:prstGeom>
            <a:noFill/>
          </p:spPr>
          <p:txBody>
            <a:bodyPr wrap="square" rtlCol="0">
              <a:noAutofit/>
            </a:bodyPr>
            <a:lstStyle/>
            <a:p>
              <a:pPr fontAlgn="ctr"/>
              <a:r>
                <a:rPr lang="en-US" sz="1200" dirty="0">
                  <a:latin typeface="Huawei Sans" panose="020C0503030203020204" pitchFamily="34" charset="0"/>
                </a:rPr>
                <a:t>Deploy OSPF.</a:t>
              </a:r>
            </a:p>
          </p:txBody>
        </p:sp>
        <p:sp>
          <p:nvSpPr>
            <p:cNvPr id="70" name="文本框 69"/>
            <p:cNvSpPr txBox="1"/>
            <p:nvPr/>
          </p:nvSpPr>
          <p:spPr bwMode="gray">
            <a:xfrm>
              <a:off x="2305365" y="4888829"/>
              <a:ext cx="1104074" cy="307777"/>
            </a:xfrm>
            <a:prstGeom prst="rect">
              <a:avLst/>
            </a:prstGeom>
            <a:noFill/>
          </p:spPr>
          <p:txBody>
            <a:bodyPr wrap="square" rtlCol="0">
              <a:noAutofit/>
            </a:bodyPr>
            <a:lstStyle/>
            <a:p>
              <a:pPr fontAlgn="ctr"/>
              <a:r>
                <a:rPr lang="en-US" sz="1200" dirty="0">
                  <a:latin typeface="Huawei Sans" panose="020C0503030203020204" pitchFamily="34" charset="0"/>
                </a:rPr>
                <a:t>Deploy IS-IS.</a:t>
              </a:r>
            </a:p>
          </p:txBody>
        </p:sp>
      </p:grpSp>
      <p:cxnSp>
        <p:nvCxnSpPr>
          <p:cNvPr id="71" name="直接箭头连接符 70">
            <a:extLst>
              <a:ext uri="{FF2B5EF4-FFF2-40B4-BE49-F238E27FC236}">
                <a16:creationId xmlns:a16="http://schemas.microsoft.com/office/drawing/2014/main" id="{22E47E9F-0DA1-48E9-9F0B-22EC7AD79494}"/>
              </a:ext>
            </a:extLst>
          </p:cNvPr>
          <p:cNvCxnSpPr>
            <a:cxnSpLocks/>
          </p:cNvCxnSpPr>
          <p:nvPr/>
        </p:nvCxnSpPr>
        <p:spPr bwMode="gray">
          <a:xfrm>
            <a:off x="446088" y="3587520"/>
            <a:ext cx="5620514" cy="0"/>
          </a:xfrm>
          <a:prstGeom prst="straightConnector1">
            <a:avLst/>
          </a:prstGeom>
          <a:solidFill>
            <a:srgbClr val="4F81BD"/>
          </a:solidFill>
          <a:ln w="22225" cap="flat" cmpd="sng" algn="ctr">
            <a:solidFill>
              <a:sysClr val="windowText" lastClr="000000"/>
            </a:solidFill>
            <a:prstDash val="dash"/>
            <a:round/>
            <a:headEnd type="none" w="med" len="med"/>
            <a:tailEnd type="none" w="med" len="med"/>
          </a:ln>
          <a:effectLst/>
        </p:spPr>
      </p:cxnSp>
      <p:cxnSp>
        <p:nvCxnSpPr>
          <p:cNvPr id="74" name="直接箭头连接符 73">
            <a:extLst>
              <a:ext uri="{FF2B5EF4-FFF2-40B4-BE49-F238E27FC236}">
                <a16:creationId xmlns:a16="http://schemas.microsoft.com/office/drawing/2014/main" id="{22E47E9F-0DA1-48E9-9F0B-22EC7AD79494}"/>
              </a:ext>
            </a:extLst>
          </p:cNvPr>
          <p:cNvCxnSpPr>
            <a:cxnSpLocks/>
          </p:cNvCxnSpPr>
          <p:nvPr/>
        </p:nvCxnSpPr>
        <p:spPr bwMode="gray">
          <a:xfrm flipH="1" flipV="1">
            <a:off x="3256346" y="1233488"/>
            <a:ext cx="1" cy="5158157"/>
          </a:xfrm>
          <a:prstGeom prst="straightConnector1">
            <a:avLst/>
          </a:prstGeom>
          <a:solidFill>
            <a:srgbClr val="4F81BD"/>
          </a:solidFill>
          <a:ln w="22225" cap="flat" cmpd="sng" algn="ctr">
            <a:solidFill>
              <a:sysClr val="windowText" lastClr="000000"/>
            </a:solidFill>
            <a:prstDash val="dash"/>
            <a:round/>
            <a:headEnd type="none" w="med" len="med"/>
            <a:tailEnd type="none" w="med" len="med"/>
          </a:ln>
          <a:effectLst/>
        </p:spPr>
      </p:cxnSp>
      <p:sp>
        <p:nvSpPr>
          <p:cNvPr id="94" name="Oval 4"/>
          <p:cNvSpPr>
            <a:spLocks noChangeAspect="1"/>
          </p:cNvSpPr>
          <p:nvPr/>
        </p:nvSpPr>
        <p:spPr bwMode="gray">
          <a:xfrm>
            <a:off x="3291002" y="363767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5" name="文本框 94"/>
          <p:cNvSpPr txBox="1"/>
          <p:nvPr/>
        </p:nvSpPr>
        <p:spPr bwMode="gray">
          <a:xfrm>
            <a:off x="3343160" y="1425930"/>
            <a:ext cx="1798333" cy="307777"/>
          </a:xfrm>
          <a:prstGeom prst="rect">
            <a:avLst/>
          </a:prstGeom>
          <a:noFill/>
        </p:spPr>
        <p:txBody>
          <a:bodyPr wrap="square" rtlCol="0">
            <a:noAutofit/>
          </a:bodyPr>
          <a:lstStyle/>
          <a:p>
            <a:pPr fontAlgn="ctr"/>
            <a:r>
              <a:rPr lang="en-US" sz="1200" dirty="0">
                <a:latin typeface="Huawei Sans" panose="020C0503030203020204" pitchFamily="34" charset="0"/>
              </a:rPr>
              <a:t>VPN instance: VPNA</a:t>
            </a:r>
          </a:p>
        </p:txBody>
      </p:sp>
      <p:sp>
        <p:nvSpPr>
          <p:cNvPr id="96" name="文本框 95"/>
          <p:cNvSpPr txBox="1"/>
          <p:nvPr/>
        </p:nvSpPr>
        <p:spPr bwMode="gray">
          <a:xfrm>
            <a:off x="4459291" y="2925111"/>
            <a:ext cx="1598609" cy="307777"/>
          </a:xfrm>
          <a:prstGeom prst="rect">
            <a:avLst/>
          </a:prstGeom>
          <a:noFill/>
        </p:spPr>
        <p:txBody>
          <a:bodyPr wrap="square" rtlCol="0">
            <a:noAutofit/>
          </a:bodyPr>
          <a:lstStyle/>
          <a:p>
            <a:pPr fontAlgn="ctr"/>
            <a:r>
              <a:rPr lang="en-US" sz="1200" dirty="0">
                <a:latin typeface="Huawei Sans" panose="020C0503030203020204" pitchFamily="34" charset="0"/>
              </a:rPr>
              <a:t>VPN instance: VPNB</a:t>
            </a:r>
          </a:p>
        </p:txBody>
      </p:sp>
      <p:cxnSp>
        <p:nvCxnSpPr>
          <p:cNvPr id="97" name="直接连接符 96"/>
          <p:cNvCxnSpPr/>
          <p:nvPr/>
        </p:nvCxnSpPr>
        <p:spPr bwMode="gray">
          <a:xfrm>
            <a:off x="4318092" y="3904564"/>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bwMode="gray">
          <a:xfrm>
            <a:off x="5297319" y="3904564"/>
            <a:ext cx="0" cy="10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Picture 12" descr="E:\2016.01\1.12 扁平化图标\蓝色\AR-蓝色最新-40.png"/>
          <p:cNvPicPr>
            <a:picLocks noChangeAspect="1" noChangeArrowheads="1"/>
          </p:cNvPicPr>
          <p:nvPr/>
        </p:nvPicPr>
        <p:blipFill>
          <a:blip r:embed="rId4" cstate="print"/>
          <a:srcRect/>
          <a:stretch>
            <a:fillRect/>
          </a:stretch>
        </p:blipFill>
        <p:spPr bwMode="gray">
          <a:xfrm>
            <a:off x="4548858" y="4188083"/>
            <a:ext cx="540000" cy="441818"/>
          </a:xfrm>
          <a:prstGeom prst="rect">
            <a:avLst/>
          </a:prstGeom>
          <a:noFill/>
        </p:spPr>
      </p:pic>
      <p:sp>
        <p:nvSpPr>
          <p:cNvPr id="100" name="文本框 99"/>
          <p:cNvSpPr txBox="1"/>
          <p:nvPr/>
        </p:nvSpPr>
        <p:spPr bwMode="gray">
          <a:xfrm>
            <a:off x="3632835" y="4636755"/>
            <a:ext cx="756938" cy="276999"/>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rPr>
              <a:t>GE0/0/0</a:t>
            </a:r>
          </a:p>
        </p:txBody>
      </p:sp>
      <p:sp>
        <p:nvSpPr>
          <p:cNvPr id="101" name="文本框 100"/>
          <p:cNvSpPr txBox="1"/>
          <p:nvPr/>
        </p:nvSpPr>
        <p:spPr bwMode="gray">
          <a:xfrm>
            <a:off x="3668281" y="4006549"/>
            <a:ext cx="756938" cy="276999"/>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rPr>
              <a:t>GE0/0/1</a:t>
            </a:r>
          </a:p>
        </p:txBody>
      </p:sp>
      <p:sp>
        <p:nvSpPr>
          <p:cNvPr id="102" name="文本框 101"/>
          <p:cNvSpPr txBox="1"/>
          <p:nvPr/>
        </p:nvSpPr>
        <p:spPr bwMode="gray">
          <a:xfrm>
            <a:off x="5245685" y="4681180"/>
            <a:ext cx="756938" cy="276999"/>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rPr>
              <a:t>GE0/0/2</a:t>
            </a:r>
          </a:p>
        </p:txBody>
      </p:sp>
      <p:sp>
        <p:nvSpPr>
          <p:cNvPr id="103" name="文本框 102"/>
          <p:cNvSpPr txBox="1"/>
          <p:nvPr/>
        </p:nvSpPr>
        <p:spPr bwMode="gray">
          <a:xfrm>
            <a:off x="5246685" y="4019286"/>
            <a:ext cx="756938" cy="276999"/>
          </a:xfrm>
          <a:prstGeom prst="rect">
            <a:avLst/>
          </a:prstGeom>
          <a:noFill/>
        </p:spPr>
        <p:txBody>
          <a:bodyPr wrap="square" rtlCol="0">
            <a:noAutofit/>
          </a:bodyPr>
          <a:lstStyle/>
          <a:p>
            <a:pPr fontAlgn="ctr"/>
            <a:r>
              <a:rPr lang="en-US" sz="1200" dirty="0">
                <a:solidFill>
                  <a:schemeClr val="bg1">
                    <a:lumMod val="50000"/>
                  </a:schemeClr>
                </a:solidFill>
                <a:latin typeface="Huawei Sans" panose="020C0503030203020204" pitchFamily="34" charset="0"/>
              </a:rPr>
              <a:t>GE0/0/3</a:t>
            </a:r>
          </a:p>
        </p:txBody>
      </p:sp>
      <p:pic>
        <p:nvPicPr>
          <p:cNvPr id="104" name="Picture 24" descr="E:\2016.01\1.12 扁平化图标\黄色\AR-黄色最新-41.png"/>
          <p:cNvPicPr>
            <a:picLocks noChangeAspect="1" noChangeArrowheads="1"/>
          </p:cNvPicPr>
          <p:nvPr/>
        </p:nvPicPr>
        <p:blipFill>
          <a:blip r:embed="rId5" cstate="print"/>
          <a:srcRect/>
          <a:stretch>
            <a:fillRect/>
          </a:stretch>
        </p:blipFill>
        <p:spPr bwMode="gray">
          <a:xfrm>
            <a:off x="4048018" y="4248333"/>
            <a:ext cx="540000" cy="440151"/>
          </a:xfrm>
          <a:prstGeom prst="rect">
            <a:avLst/>
          </a:prstGeom>
          <a:noFill/>
        </p:spPr>
      </p:pic>
      <p:pic>
        <p:nvPicPr>
          <p:cNvPr id="105" name="Picture 24" descr="E:\2016.01\1.12 扁平化图标\黄色\AR-黄色最新-41.png"/>
          <p:cNvPicPr>
            <a:picLocks noChangeAspect="1" noChangeArrowheads="1"/>
          </p:cNvPicPr>
          <p:nvPr/>
        </p:nvPicPr>
        <p:blipFill>
          <a:blip r:embed="rId5" cstate="print"/>
          <a:srcRect/>
          <a:stretch>
            <a:fillRect/>
          </a:stretch>
        </p:blipFill>
        <p:spPr bwMode="gray">
          <a:xfrm>
            <a:off x="5039589" y="4296285"/>
            <a:ext cx="540000" cy="440151"/>
          </a:xfrm>
          <a:prstGeom prst="rect">
            <a:avLst/>
          </a:prstGeom>
          <a:noFill/>
        </p:spPr>
      </p:pic>
      <p:cxnSp>
        <p:nvCxnSpPr>
          <p:cNvPr id="107" name="直接箭头连接符 106"/>
          <p:cNvCxnSpPr/>
          <p:nvPr/>
        </p:nvCxnSpPr>
        <p:spPr bwMode="gray">
          <a:xfrm flipV="1">
            <a:off x="4417341" y="4006550"/>
            <a:ext cx="0" cy="990954"/>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肘形连接符 108"/>
          <p:cNvCxnSpPr/>
          <p:nvPr/>
        </p:nvCxnSpPr>
        <p:spPr bwMode="gray">
          <a:xfrm flipV="1">
            <a:off x="4516590" y="4775254"/>
            <a:ext cx="624904" cy="222250"/>
          </a:xfrm>
          <a:prstGeom prst="bentConnector3">
            <a:avLst>
              <a:gd name="adj1" fmla="val -808"/>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121" name="组合 120"/>
          <p:cNvGrpSpPr>
            <a:grpSpLocks noChangeAspect="1"/>
          </p:cNvGrpSpPr>
          <p:nvPr/>
        </p:nvGrpSpPr>
        <p:grpSpPr bwMode="gray">
          <a:xfrm>
            <a:off x="4726184" y="4827200"/>
            <a:ext cx="180000" cy="180000"/>
            <a:chOff x="856677" y="2615810"/>
            <a:chExt cx="288000" cy="288000"/>
          </a:xfrm>
        </p:grpSpPr>
        <p:sp>
          <p:nvSpPr>
            <p:cNvPr id="122" name="椭圆 121"/>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122"/>
            <p:cNvGrpSpPr/>
            <p:nvPr/>
          </p:nvGrpSpPr>
          <p:grpSpPr bwMode="gray">
            <a:xfrm>
              <a:off x="923444" y="2692169"/>
              <a:ext cx="144001" cy="144002"/>
              <a:chOff x="898853" y="2657982"/>
              <a:chExt cx="203649" cy="203652"/>
            </a:xfrm>
          </p:grpSpPr>
          <p:cxnSp>
            <p:nvCxnSpPr>
              <p:cNvPr id="124" name="直接连接符 123"/>
              <p:cNvCxnSpPr>
                <a:stCxn id="122" idx="3"/>
                <a:endCxn id="122"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25" name="直接连接符 124"/>
              <p:cNvCxnSpPr>
                <a:stCxn id="122" idx="1"/>
                <a:endCxn id="122"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32" name="组合 131"/>
          <p:cNvGrpSpPr/>
          <p:nvPr/>
        </p:nvGrpSpPr>
        <p:grpSpPr bwMode="gray">
          <a:xfrm>
            <a:off x="3342763" y="5250484"/>
            <a:ext cx="1194558" cy="929292"/>
            <a:chOff x="3342763" y="5462353"/>
            <a:chExt cx="1194558" cy="929292"/>
          </a:xfrm>
        </p:grpSpPr>
        <p:sp>
          <p:nvSpPr>
            <p:cNvPr id="128" name="forms_324103"/>
            <p:cNvSpPr>
              <a:spLocks noChangeAspect="1"/>
            </p:cNvSpPr>
            <p:nvPr/>
          </p:nvSpPr>
          <p:spPr bwMode="gray">
            <a:xfrm>
              <a:off x="3678858" y="5462353"/>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sp>
        <p:sp>
          <p:nvSpPr>
            <p:cNvPr id="131" name="文本框 130"/>
            <p:cNvSpPr txBox="1"/>
            <p:nvPr/>
          </p:nvSpPr>
          <p:spPr bwMode="gray">
            <a:xfrm>
              <a:off x="3342763" y="6083868"/>
              <a:ext cx="1194558" cy="307777"/>
            </a:xfrm>
            <a:prstGeom prst="rect">
              <a:avLst/>
            </a:prstGeom>
            <a:noFill/>
          </p:spPr>
          <p:txBody>
            <a:bodyPr wrap="square" rtlCol="0">
              <a:noAutofit/>
            </a:bodyPr>
            <a:lstStyle/>
            <a:p>
              <a:pPr algn="ctr" fontAlgn="ctr"/>
              <a:r>
                <a:rPr lang="en-US" sz="1200" dirty="0">
                  <a:latin typeface="Huawei Sans" panose="020C0503030203020204" pitchFamily="34" charset="0"/>
                </a:rPr>
                <a:t>VPNA's routing table</a:t>
              </a:r>
            </a:p>
          </p:txBody>
        </p:sp>
      </p:grpSp>
      <p:grpSp>
        <p:nvGrpSpPr>
          <p:cNvPr id="134" name="组合 133"/>
          <p:cNvGrpSpPr/>
          <p:nvPr/>
        </p:nvGrpSpPr>
        <p:grpSpPr bwMode="gray">
          <a:xfrm>
            <a:off x="4619646" y="5260087"/>
            <a:ext cx="1085962" cy="925446"/>
            <a:chOff x="4362256" y="5462353"/>
            <a:chExt cx="1085962" cy="925446"/>
          </a:xfrm>
        </p:grpSpPr>
        <p:sp>
          <p:nvSpPr>
            <p:cNvPr id="129" name="forms_324103"/>
            <p:cNvSpPr>
              <a:spLocks noChangeAspect="1"/>
            </p:cNvSpPr>
            <p:nvPr/>
          </p:nvSpPr>
          <p:spPr bwMode="gray">
            <a:xfrm>
              <a:off x="4644053" y="5462353"/>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sp>
        <p:sp>
          <p:nvSpPr>
            <p:cNvPr id="133" name="文本框 132"/>
            <p:cNvSpPr txBox="1"/>
            <p:nvPr/>
          </p:nvSpPr>
          <p:spPr bwMode="gray">
            <a:xfrm>
              <a:off x="4362256" y="6080022"/>
              <a:ext cx="1085962" cy="307777"/>
            </a:xfrm>
            <a:prstGeom prst="rect">
              <a:avLst/>
            </a:prstGeom>
            <a:noFill/>
          </p:spPr>
          <p:txBody>
            <a:bodyPr wrap="square" rtlCol="0">
              <a:noAutofit/>
            </a:bodyPr>
            <a:lstStyle/>
            <a:p>
              <a:pPr algn="ctr" fontAlgn="ctr"/>
              <a:r>
                <a:rPr lang="en-US" sz="1200" dirty="0">
                  <a:latin typeface="Huawei Sans" panose="020C0503030203020204" pitchFamily="34" charset="0"/>
                </a:rPr>
                <a:t>VPNB's routing table</a:t>
              </a:r>
            </a:p>
          </p:txBody>
        </p:sp>
      </p:grpSp>
      <p:sp>
        <p:nvSpPr>
          <p:cNvPr id="136" name="文本框 135"/>
          <p:cNvSpPr txBox="1"/>
          <p:nvPr/>
        </p:nvSpPr>
        <p:spPr bwMode="gray">
          <a:xfrm>
            <a:off x="5677039" y="5263392"/>
            <a:ext cx="433132" cy="523220"/>
          </a:xfrm>
          <a:prstGeom prst="rect">
            <a:avLst/>
          </a:prstGeom>
          <a:noFill/>
        </p:spPr>
        <p:txBody>
          <a:bodyPr wrap="square" rtlCol="0">
            <a:noAutofit/>
          </a:bodyPr>
          <a:lstStyle/>
          <a:p>
            <a:pPr fontAlgn="ctr"/>
            <a:r>
              <a:rPr lang="en-US" sz="2800">
                <a:solidFill>
                  <a:schemeClr val="bg1">
                    <a:lumMod val="50000"/>
                  </a:schemeClr>
                </a:solidFill>
                <a:latin typeface="Huawei Sans" panose="020C0503030203020204" pitchFamily="34" charset="0"/>
              </a:rPr>
              <a:t>...</a:t>
            </a:r>
          </a:p>
        </p:txBody>
      </p:sp>
      <p:sp>
        <p:nvSpPr>
          <p:cNvPr id="137" name="man-angry_10752"/>
          <p:cNvSpPr>
            <a:spLocks noChangeAspect="1"/>
          </p:cNvSpPr>
          <p:nvPr/>
        </p:nvSpPr>
        <p:spPr bwMode="gray">
          <a:xfrm>
            <a:off x="10958441" y="5098814"/>
            <a:ext cx="720080" cy="1288256"/>
          </a:xfrm>
          <a:custGeom>
            <a:avLst/>
            <a:gdLst>
              <a:gd name="connsiteX0" fmla="*/ 68160 w 334098"/>
              <a:gd name="connsiteY0" fmla="*/ 270064 h 597716"/>
              <a:gd name="connsiteX1" fmla="*/ 101585 w 334098"/>
              <a:gd name="connsiteY1" fmla="*/ 307987 h 597716"/>
              <a:gd name="connsiteX2" fmla="*/ 137289 w 334098"/>
              <a:gd name="connsiteY2" fmla="*/ 310262 h 597716"/>
              <a:gd name="connsiteX3" fmla="*/ 160839 w 334098"/>
              <a:gd name="connsiteY3" fmla="*/ 308745 h 597716"/>
              <a:gd name="connsiteX4" fmla="*/ 159320 w 334098"/>
              <a:gd name="connsiteY4" fmla="*/ 437682 h 597716"/>
              <a:gd name="connsiteX5" fmla="*/ 159320 w 334098"/>
              <a:gd name="connsiteY5" fmla="*/ 572687 h 597716"/>
              <a:gd name="connsiteX6" fmla="*/ 110701 w 334098"/>
              <a:gd name="connsiteY6" fmla="*/ 572687 h 597716"/>
              <a:gd name="connsiteX7" fmla="*/ 110701 w 334098"/>
              <a:gd name="connsiteY7" fmla="*/ 380798 h 597716"/>
              <a:gd name="connsiteX8" fmla="*/ 87152 w 334098"/>
              <a:gd name="connsiteY8" fmla="*/ 380798 h 597716"/>
              <a:gd name="connsiteX9" fmla="*/ 87152 w 334098"/>
              <a:gd name="connsiteY9" fmla="*/ 571928 h 597716"/>
              <a:gd name="connsiteX10" fmla="*/ 59804 w 334098"/>
              <a:gd name="connsiteY10" fmla="*/ 597716 h 597716"/>
              <a:gd name="connsiteX11" fmla="*/ 34735 w 334098"/>
              <a:gd name="connsiteY11" fmla="*/ 571928 h 597716"/>
              <a:gd name="connsiteX12" fmla="*/ 34735 w 334098"/>
              <a:gd name="connsiteY12" fmla="*/ 437682 h 597716"/>
              <a:gd name="connsiteX13" fmla="*/ 34735 w 334098"/>
              <a:gd name="connsiteY13" fmla="*/ 289784 h 597716"/>
              <a:gd name="connsiteX14" fmla="*/ 68160 w 334098"/>
              <a:gd name="connsiteY14" fmla="*/ 270064 h 597716"/>
              <a:gd name="connsiteX15" fmla="*/ 126724 w 334098"/>
              <a:gd name="connsiteY15" fmla="*/ 150296 h 597716"/>
              <a:gd name="connsiteX16" fmla="*/ 155584 w 334098"/>
              <a:gd name="connsiteY16" fmla="*/ 160916 h 597716"/>
              <a:gd name="connsiteX17" fmla="*/ 160900 w 334098"/>
              <a:gd name="connsiteY17" fmla="*/ 163191 h 597716"/>
              <a:gd name="connsiteX18" fmla="*/ 206468 w 334098"/>
              <a:gd name="connsiteY18" fmla="*/ 261800 h 597716"/>
              <a:gd name="connsiteX19" fmla="*/ 200392 w 334098"/>
              <a:gd name="connsiteY19" fmla="*/ 274695 h 597716"/>
              <a:gd name="connsiteX20" fmla="*/ 198114 w 334098"/>
              <a:gd name="connsiteY20" fmla="*/ 277729 h 597716"/>
              <a:gd name="connsiteX21" fmla="*/ 103180 w 334098"/>
              <a:gd name="connsiteY21" fmla="*/ 294417 h 597716"/>
              <a:gd name="connsiteX22" fmla="*/ 81915 w 334098"/>
              <a:gd name="connsiteY22" fmla="*/ 267110 h 597716"/>
              <a:gd name="connsiteX23" fmla="*/ 101661 w 334098"/>
              <a:gd name="connsiteY23" fmla="*/ 251180 h 597716"/>
              <a:gd name="connsiteX24" fmla="*/ 130521 w 334098"/>
              <a:gd name="connsiteY24" fmla="*/ 252698 h 597716"/>
              <a:gd name="connsiteX25" fmla="*/ 133559 w 334098"/>
              <a:gd name="connsiteY25" fmla="*/ 253456 h 597716"/>
              <a:gd name="connsiteX26" fmla="*/ 166976 w 334098"/>
              <a:gd name="connsiteY26" fmla="*/ 246629 h 597716"/>
              <a:gd name="connsiteX27" fmla="*/ 156343 w 334098"/>
              <a:gd name="connsiteY27" fmla="*/ 208703 h 597716"/>
              <a:gd name="connsiteX28" fmla="*/ 139635 w 334098"/>
              <a:gd name="connsiteY28" fmla="*/ 192774 h 597716"/>
              <a:gd name="connsiteX29" fmla="*/ 139635 w 334098"/>
              <a:gd name="connsiteY29" fmla="*/ 192015 h 597716"/>
              <a:gd name="connsiteX30" fmla="*/ 138116 w 334098"/>
              <a:gd name="connsiteY30" fmla="*/ 191257 h 597716"/>
              <a:gd name="connsiteX31" fmla="*/ 132040 w 334098"/>
              <a:gd name="connsiteY31" fmla="*/ 186706 h 597716"/>
              <a:gd name="connsiteX32" fmla="*/ 127483 w 334098"/>
              <a:gd name="connsiteY32" fmla="*/ 192015 h 597716"/>
              <a:gd name="connsiteX33" fmla="*/ 128243 w 334098"/>
              <a:gd name="connsiteY33" fmla="*/ 201118 h 597716"/>
              <a:gd name="connsiteX34" fmla="*/ 127483 w 334098"/>
              <a:gd name="connsiteY34" fmla="*/ 201118 h 597716"/>
              <a:gd name="connsiteX35" fmla="*/ 129002 w 334098"/>
              <a:gd name="connsiteY35" fmla="*/ 202635 h 597716"/>
              <a:gd name="connsiteX36" fmla="*/ 131281 w 334098"/>
              <a:gd name="connsiteY36" fmla="*/ 204152 h 597716"/>
              <a:gd name="connsiteX37" fmla="*/ 145711 w 334098"/>
              <a:gd name="connsiteY37" fmla="*/ 217805 h 597716"/>
              <a:gd name="connsiteX38" fmla="*/ 154824 w 334098"/>
              <a:gd name="connsiteY38" fmla="*/ 238286 h 597716"/>
              <a:gd name="connsiteX39" fmla="*/ 133559 w 334098"/>
              <a:gd name="connsiteY39" fmla="*/ 239044 h 597716"/>
              <a:gd name="connsiteX40" fmla="*/ 131281 w 334098"/>
              <a:gd name="connsiteY40" fmla="*/ 239044 h 597716"/>
              <a:gd name="connsiteX41" fmla="*/ 103180 w 334098"/>
              <a:gd name="connsiteY41" fmla="*/ 236768 h 597716"/>
              <a:gd name="connsiteX42" fmla="*/ 91029 w 334098"/>
              <a:gd name="connsiteY42" fmla="*/ 238286 h 597716"/>
              <a:gd name="connsiteX43" fmla="*/ 106218 w 334098"/>
              <a:gd name="connsiteY43" fmla="*/ 206427 h 597716"/>
              <a:gd name="connsiteX44" fmla="*/ 122167 w 334098"/>
              <a:gd name="connsiteY44" fmla="*/ 173052 h 597716"/>
              <a:gd name="connsiteX45" fmla="*/ 126724 w 334098"/>
              <a:gd name="connsiteY45" fmla="*/ 150296 h 597716"/>
              <a:gd name="connsiteX46" fmla="*/ 84913 w 334098"/>
              <a:gd name="connsiteY46" fmla="*/ 137342 h 597716"/>
              <a:gd name="connsiteX47" fmla="*/ 111501 w 334098"/>
              <a:gd name="connsiteY47" fmla="*/ 147204 h 597716"/>
              <a:gd name="connsiteX48" fmla="*/ 110742 w 334098"/>
              <a:gd name="connsiteY48" fmla="*/ 166169 h 597716"/>
              <a:gd name="connsiteX49" fmla="*/ 94029 w 334098"/>
              <a:gd name="connsiteY49" fmla="*/ 200307 h 597716"/>
              <a:gd name="connsiteX50" fmla="*/ 34775 w 334098"/>
              <a:gd name="connsiteY50" fmla="*/ 275409 h 597716"/>
              <a:gd name="connsiteX51" fmla="*/ 4389 w 334098"/>
              <a:gd name="connsiteY51" fmla="*/ 257203 h 597716"/>
              <a:gd name="connsiteX52" fmla="*/ 21101 w 334098"/>
              <a:gd name="connsiteY52" fmla="*/ 172997 h 597716"/>
              <a:gd name="connsiteX53" fmla="*/ 55286 w 334098"/>
              <a:gd name="connsiteY53" fmla="*/ 154790 h 597716"/>
              <a:gd name="connsiteX54" fmla="*/ 46170 w 334098"/>
              <a:gd name="connsiteY54" fmla="*/ 173755 h 597716"/>
              <a:gd name="connsiteX55" fmla="*/ 26419 w 334098"/>
              <a:gd name="connsiteY55" fmla="*/ 229893 h 597716"/>
              <a:gd name="connsiteX56" fmla="*/ 32496 w 334098"/>
              <a:gd name="connsiteY56" fmla="*/ 233686 h 597716"/>
              <a:gd name="connsiteX57" fmla="*/ 58325 w 334098"/>
              <a:gd name="connsiteY57" fmla="*/ 179824 h 597716"/>
              <a:gd name="connsiteX58" fmla="*/ 75037 w 334098"/>
              <a:gd name="connsiteY58" fmla="*/ 145687 h 597716"/>
              <a:gd name="connsiteX59" fmla="*/ 84913 w 334098"/>
              <a:gd name="connsiteY59" fmla="*/ 137342 h 597716"/>
              <a:gd name="connsiteX60" fmla="*/ 232297 w 334098"/>
              <a:gd name="connsiteY60" fmla="*/ 121421 h 597716"/>
              <a:gd name="connsiteX61" fmla="*/ 223187 w 334098"/>
              <a:gd name="connsiteY61" fmla="*/ 122179 h 597716"/>
              <a:gd name="connsiteX62" fmla="*/ 232297 w 334098"/>
              <a:gd name="connsiteY62" fmla="*/ 125972 h 597716"/>
              <a:gd name="connsiteX63" fmla="*/ 232297 w 334098"/>
              <a:gd name="connsiteY63" fmla="*/ 121421 h 597716"/>
              <a:gd name="connsiteX64" fmla="*/ 223946 w 334098"/>
              <a:gd name="connsiteY64" fmla="*/ 82731 h 597716"/>
              <a:gd name="connsiteX65" fmla="*/ 223946 w 334098"/>
              <a:gd name="connsiteY65" fmla="*/ 88042 h 597716"/>
              <a:gd name="connsiteX66" fmla="*/ 230020 w 334098"/>
              <a:gd name="connsiteY66" fmla="*/ 92593 h 597716"/>
              <a:gd name="connsiteX67" fmla="*/ 239130 w 334098"/>
              <a:gd name="connsiteY67" fmla="*/ 95628 h 597716"/>
              <a:gd name="connsiteX68" fmla="*/ 245963 w 334098"/>
              <a:gd name="connsiteY68" fmla="*/ 93352 h 597716"/>
              <a:gd name="connsiteX69" fmla="*/ 274812 w 334098"/>
              <a:gd name="connsiteY69" fmla="*/ 98662 h 597716"/>
              <a:gd name="connsiteX70" fmla="*/ 286959 w 334098"/>
              <a:gd name="connsiteY70" fmla="*/ 97145 h 597716"/>
              <a:gd name="connsiteX71" fmla="*/ 292273 w 334098"/>
              <a:gd name="connsiteY71" fmla="*/ 88042 h 597716"/>
              <a:gd name="connsiteX72" fmla="*/ 283922 w 334098"/>
              <a:gd name="connsiteY72" fmla="*/ 88800 h 597716"/>
              <a:gd name="connsiteX73" fmla="*/ 278608 w 334098"/>
              <a:gd name="connsiteY73" fmla="*/ 89559 h 597716"/>
              <a:gd name="connsiteX74" fmla="*/ 274053 w 334098"/>
              <a:gd name="connsiteY74" fmla="*/ 88800 h 597716"/>
              <a:gd name="connsiteX75" fmla="*/ 260387 w 334098"/>
              <a:gd name="connsiteY75" fmla="*/ 88042 h 597716"/>
              <a:gd name="connsiteX76" fmla="*/ 223946 w 334098"/>
              <a:gd name="connsiteY76" fmla="*/ 82731 h 597716"/>
              <a:gd name="connsiteX77" fmla="*/ 237611 w 334098"/>
              <a:gd name="connsiteY77" fmla="*/ 66042 h 597716"/>
              <a:gd name="connsiteX78" fmla="*/ 226224 w 334098"/>
              <a:gd name="connsiteY78" fmla="*/ 70594 h 597716"/>
              <a:gd name="connsiteX79" fmla="*/ 245203 w 334098"/>
              <a:gd name="connsiteY79" fmla="*/ 74387 h 597716"/>
              <a:gd name="connsiteX80" fmla="*/ 252036 w 334098"/>
              <a:gd name="connsiteY80" fmla="*/ 75145 h 597716"/>
              <a:gd name="connsiteX81" fmla="*/ 247481 w 334098"/>
              <a:gd name="connsiteY81" fmla="*/ 66801 h 597716"/>
              <a:gd name="connsiteX82" fmla="*/ 237611 w 334098"/>
              <a:gd name="connsiteY82" fmla="*/ 66042 h 597716"/>
              <a:gd name="connsiteX83" fmla="*/ 261146 w 334098"/>
              <a:gd name="connsiteY83" fmla="*/ 55421 h 597716"/>
              <a:gd name="connsiteX84" fmla="*/ 260387 w 334098"/>
              <a:gd name="connsiteY84" fmla="*/ 56180 h 597716"/>
              <a:gd name="connsiteX85" fmla="*/ 264942 w 334098"/>
              <a:gd name="connsiteY85" fmla="*/ 57697 h 597716"/>
              <a:gd name="connsiteX86" fmla="*/ 261146 w 334098"/>
              <a:gd name="connsiteY86" fmla="*/ 55421 h 597716"/>
              <a:gd name="connsiteX87" fmla="*/ 248240 w 334098"/>
              <a:gd name="connsiteY87" fmla="*/ 52387 h 597716"/>
              <a:gd name="connsiteX88" fmla="*/ 239130 w 334098"/>
              <a:gd name="connsiteY88" fmla="*/ 53904 h 597716"/>
              <a:gd name="connsiteX89" fmla="*/ 247481 w 334098"/>
              <a:gd name="connsiteY89" fmla="*/ 53904 h 597716"/>
              <a:gd name="connsiteX90" fmla="*/ 248240 w 334098"/>
              <a:gd name="connsiteY90" fmla="*/ 52387 h 597716"/>
              <a:gd name="connsiteX91" fmla="*/ 290755 w 334098"/>
              <a:gd name="connsiteY91" fmla="*/ 44042 h 597716"/>
              <a:gd name="connsiteX92" fmla="*/ 275571 w 334098"/>
              <a:gd name="connsiteY92" fmla="*/ 46318 h 597716"/>
              <a:gd name="connsiteX93" fmla="*/ 272534 w 334098"/>
              <a:gd name="connsiteY93" fmla="*/ 47077 h 597716"/>
              <a:gd name="connsiteX94" fmla="*/ 289237 w 334098"/>
              <a:gd name="connsiteY94" fmla="*/ 59973 h 597716"/>
              <a:gd name="connsiteX95" fmla="*/ 299106 w 334098"/>
              <a:gd name="connsiteY95" fmla="*/ 73628 h 597716"/>
              <a:gd name="connsiteX96" fmla="*/ 317327 w 334098"/>
              <a:gd name="connsiteY96" fmla="*/ 49352 h 597716"/>
              <a:gd name="connsiteX97" fmla="*/ 297588 w 334098"/>
              <a:gd name="connsiteY97" fmla="*/ 44042 h 597716"/>
              <a:gd name="connsiteX98" fmla="*/ 290755 w 334098"/>
              <a:gd name="connsiteY98" fmla="*/ 44042 h 597716"/>
              <a:gd name="connsiteX99" fmla="*/ 98579 w 334098"/>
              <a:gd name="connsiteY99" fmla="*/ 36498 h 597716"/>
              <a:gd name="connsiteX100" fmla="*/ 144147 w 334098"/>
              <a:gd name="connsiteY100" fmla="*/ 82005 h 597716"/>
              <a:gd name="connsiteX101" fmla="*/ 98579 w 334098"/>
              <a:gd name="connsiteY101" fmla="*/ 127512 h 597716"/>
              <a:gd name="connsiteX102" fmla="*/ 53011 w 334098"/>
              <a:gd name="connsiteY102" fmla="*/ 82005 h 597716"/>
              <a:gd name="connsiteX103" fmla="*/ 98579 w 334098"/>
              <a:gd name="connsiteY103" fmla="*/ 36498 h 597716"/>
              <a:gd name="connsiteX104" fmla="*/ 277469 w 334098"/>
              <a:gd name="connsiteY104" fmla="*/ 13129 h 597716"/>
              <a:gd name="connsiteX105" fmla="*/ 249759 w 334098"/>
              <a:gd name="connsiteY105" fmla="*/ 14456 h 597716"/>
              <a:gd name="connsiteX106" fmla="*/ 200411 w 334098"/>
              <a:gd name="connsiteY106" fmla="*/ 28111 h 597716"/>
              <a:gd name="connsiteX107" fmla="*/ 185986 w 334098"/>
              <a:gd name="connsiteY107" fmla="*/ 48594 h 597716"/>
              <a:gd name="connsiteX108" fmla="*/ 208762 w 334098"/>
              <a:gd name="connsiteY108" fmla="*/ 65283 h 597716"/>
              <a:gd name="connsiteX109" fmla="*/ 212558 w 334098"/>
              <a:gd name="connsiteY109" fmla="*/ 66801 h 597716"/>
              <a:gd name="connsiteX110" fmla="*/ 214076 w 334098"/>
              <a:gd name="connsiteY110" fmla="*/ 65283 h 597716"/>
              <a:gd name="connsiteX111" fmla="*/ 226983 w 334098"/>
              <a:gd name="connsiteY111" fmla="*/ 46318 h 597716"/>
              <a:gd name="connsiteX112" fmla="*/ 257350 w 334098"/>
              <a:gd name="connsiteY112" fmla="*/ 41008 h 597716"/>
              <a:gd name="connsiteX113" fmla="*/ 289237 w 334098"/>
              <a:gd name="connsiteY113" fmla="*/ 31146 h 597716"/>
              <a:gd name="connsiteX114" fmla="*/ 277469 w 334098"/>
              <a:gd name="connsiteY114" fmla="*/ 13129 h 597716"/>
              <a:gd name="connsiteX115" fmla="*/ 256876 w 334098"/>
              <a:gd name="connsiteY115" fmla="*/ 422 h 597716"/>
              <a:gd name="connsiteX116" fmla="*/ 302143 w 334098"/>
              <a:gd name="connsiteY116" fmla="*/ 31904 h 597716"/>
              <a:gd name="connsiteX117" fmla="*/ 312772 w 334098"/>
              <a:gd name="connsiteY117" fmla="*/ 34180 h 597716"/>
              <a:gd name="connsiteX118" fmla="*/ 327196 w 334098"/>
              <a:gd name="connsiteY118" fmla="*/ 73628 h 597716"/>
              <a:gd name="connsiteX119" fmla="*/ 303661 w 334098"/>
              <a:gd name="connsiteY119" fmla="*/ 85766 h 597716"/>
              <a:gd name="connsiteX120" fmla="*/ 289996 w 334098"/>
              <a:gd name="connsiteY120" fmla="*/ 109283 h 597716"/>
              <a:gd name="connsiteX121" fmla="*/ 276330 w 334098"/>
              <a:gd name="connsiteY121" fmla="*/ 111559 h 597716"/>
              <a:gd name="connsiteX122" fmla="*/ 273294 w 334098"/>
              <a:gd name="connsiteY122" fmla="*/ 115352 h 597716"/>
              <a:gd name="connsiteX123" fmla="*/ 253555 w 334098"/>
              <a:gd name="connsiteY123" fmla="*/ 122938 h 597716"/>
              <a:gd name="connsiteX124" fmla="*/ 240648 w 334098"/>
              <a:gd name="connsiteY124" fmla="*/ 135834 h 597716"/>
              <a:gd name="connsiteX125" fmla="*/ 258869 w 334098"/>
              <a:gd name="connsiteY125" fmla="*/ 148731 h 597716"/>
              <a:gd name="connsiteX126" fmla="*/ 248240 w 334098"/>
              <a:gd name="connsiteY126" fmla="*/ 155558 h 597716"/>
              <a:gd name="connsiteX127" fmla="*/ 207244 w 334098"/>
              <a:gd name="connsiteY127" fmla="*/ 124455 h 597716"/>
              <a:gd name="connsiteX128" fmla="*/ 217872 w 334098"/>
              <a:gd name="connsiteY128" fmla="*/ 106248 h 597716"/>
              <a:gd name="connsiteX129" fmla="*/ 216354 w 334098"/>
              <a:gd name="connsiteY129" fmla="*/ 103214 h 597716"/>
              <a:gd name="connsiteX130" fmla="*/ 211799 w 334098"/>
              <a:gd name="connsiteY130" fmla="*/ 91076 h 597716"/>
              <a:gd name="connsiteX131" fmla="*/ 208762 w 334098"/>
              <a:gd name="connsiteY131" fmla="*/ 78180 h 597716"/>
              <a:gd name="connsiteX132" fmla="*/ 193578 w 334098"/>
              <a:gd name="connsiteY132" fmla="*/ 71352 h 597716"/>
              <a:gd name="connsiteX133" fmla="*/ 185986 w 334098"/>
              <a:gd name="connsiteY133" fmla="*/ 21284 h 597716"/>
              <a:gd name="connsiteX134" fmla="*/ 256876 w 334098"/>
              <a:gd name="connsiteY134" fmla="*/ 422 h 59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4098" h="597716">
                <a:moveTo>
                  <a:pt x="68160" y="270064"/>
                </a:moveTo>
                <a:cubicBezTo>
                  <a:pt x="68160" y="288267"/>
                  <a:pt x="80315" y="305712"/>
                  <a:pt x="101585" y="307987"/>
                </a:cubicBezTo>
                <a:cubicBezTo>
                  <a:pt x="111461" y="308745"/>
                  <a:pt x="123615" y="310262"/>
                  <a:pt x="137289" y="310262"/>
                </a:cubicBezTo>
                <a:cubicBezTo>
                  <a:pt x="144886" y="310262"/>
                  <a:pt x="152483" y="309504"/>
                  <a:pt x="160839" y="308745"/>
                </a:cubicBezTo>
                <a:lnTo>
                  <a:pt x="159320" y="437682"/>
                </a:lnTo>
                <a:lnTo>
                  <a:pt x="159320" y="572687"/>
                </a:lnTo>
                <a:cubicBezTo>
                  <a:pt x="159320" y="603783"/>
                  <a:pt x="110701" y="603783"/>
                  <a:pt x="110701" y="572687"/>
                </a:cubicBezTo>
                <a:lnTo>
                  <a:pt x="110701" y="380798"/>
                </a:lnTo>
                <a:lnTo>
                  <a:pt x="87152" y="380798"/>
                </a:lnTo>
                <a:lnTo>
                  <a:pt x="87152" y="571928"/>
                </a:lnTo>
                <a:cubicBezTo>
                  <a:pt x="87152" y="586339"/>
                  <a:pt x="74997" y="597716"/>
                  <a:pt x="59804" y="597716"/>
                </a:cubicBezTo>
                <a:cubicBezTo>
                  <a:pt x="45370" y="597716"/>
                  <a:pt x="34735" y="586339"/>
                  <a:pt x="34735" y="571928"/>
                </a:cubicBezTo>
                <a:lnTo>
                  <a:pt x="34735" y="437682"/>
                </a:lnTo>
                <a:lnTo>
                  <a:pt x="34735" y="289784"/>
                </a:lnTo>
                <a:cubicBezTo>
                  <a:pt x="48409" y="285992"/>
                  <a:pt x="59044" y="279166"/>
                  <a:pt x="68160" y="270064"/>
                </a:cubicBezTo>
                <a:close/>
                <a:moveTo>
                  <a:pt x="126724" y="150296"/>
                </a:moveTo>
                <a:cubicBezTo>
                  <a:pt x="141154" y="154089"/>
                  <a:pt x="151027" y="158640"/>
                  <a:pt x="155584" y="160916"/>
                </a:cubicBezTo>
                <a:cubicBezTo>
                  <a:pt x="157103" y="161674"/>
                  <a:pt x="158621" y="162433"/>
                  <a:pt x="160900" y="163191"/>
                </a:cubicBezTo>
                <a:cubicBezTo>
                  <a:pt x="193557" y="186706"/>
                  <a:pt x="217860" y="220081"/>
                  <a:pt x="206468" y="261800"/>
                </a:cubicBezTo>
                <a:cubicBezTo>
                  <a:pt x="204949" y="267110"/>
                  <a:pt x="202671" y="270902"/>
                  <a:pt x="200392" y="274695"/>
                </a:cubicBezTo>
                <a:cubicBezTo>
                  <a:pt x="199633" y="275453"/>
                  <a:pt x="198873" y="276970"/>
                  <a:pt x="198114" y="277729"/>
                </a:cubicBezTo>
                <a:cubicBezTo>
                  <a:pt x="179127" y="298209"/>
                  <a:pt x="141913" y="297451"/>
                  <a:pt x="103180" y="294417"/>
                </a:cubicBezTo>
                <a:cubicBezTo>
                  <a:pt x="87991" y="292900"/>
                  <a:pt x="81156" y="279246"/>
                  <a:pt x="81915" y="267110"/>
                </a:cubicBezTo>
                <a:cubicBezTo>
                  <a:pt x="82675" y="263317"/>
                  <a:pt x="85713" y="249663"/>
                  <a:pt x="101661" y="251180"/>
                </a:cubicBezTo>
                <a:cubicBezTo>
                  <a:pt x="112294" y="251939"/>
                  <a:pt x="121408" y="252698"/>
                  <a:pt x="130521" y="252698"/>
                </a:cubicBezTo>
                <a:lnTo>
                  <a:pt x="133559" y="253456"/>
                </a:lnTo>
                <a:cubicBezTo>
                  <a:pt x="157862" y="253456"/>
                  <a:pt x="164697" y="252698"/>
                  <a:pt x="166976" y="246629"/>
                </a:cubicBezTo>
                <a:cubicBezTo>
                  <a:pt x="173052" y="233734"/>
                  <a:pt x="165457" y="217805"/>
                  <a:pt x="156343" y="208703"/>
                </a:cubicBezTo>
                <a:cubicBezTo>
                  <a:pt x="150267" y="201876"/>
                  <a:pt x="144951" y="197325"/>
                  <a:pt x="139635" y="192774"/>
                </a:cubicBezTo>
                <a:cubicBezTo>
                  <a:pt x="139635" y="192774"/>
                  <a:pt x="139635" y="192774"/>
                  <a:pt x="139635" y="192015"/>
                </a:cubicBezTo>
                <a:cubicBezTo>
                  <a:pt x="138875" y="192015"/>
                  <a:pt x="138116" y="191257"/>
                  <a:pt x="138116" y="191257"/>
                </a:cubicBezTo>
                <a:lnTo>
                  <a:pt x="132040" y="186706"/>
                </a:lnTo>
                <a:lnTo>
                  <a:pt x="127483" y="192015"/>
                </a:lnTo>
                <a:cubicBezTo>
                  <a:pt x="124445" y="195808"/>
                  <a:pt x="125964" y="198842"/>
                  <a:pt x="128243" y="201118"/>
                </a:cubicBezTo>
                <a:lnTo>
                  <a:pt x="127483" y="201118"/>
                </a:lnTo>
                <a:cubicBezTo>
                  <a:pt x="128243" y="201876"/>
                  <a:pt x="129002" y="201876"/>
                  <a:pt x="129002" y="202635"/>
                </a:cubicBezTo>
                <a:cubicBezTo>
                  <a:pt x="129762" y="202635"/>
                  <a:pt x="130521" y="203393"/>
                  <a:pt x="131281" y="204152"/>
                </a:cubicBezTo>
                <a:cubicBezTo>
                  <a:pt x="135837" y="207944"/>
                  <a:pt x="140394" y="211737"/>
                  <a:pt x="145711" y="217805"/>
                </a:cubicBezTo>
                <a:cubicBezTo>
                  <a:pt x="151027" y="223873"/>
                  <a:pt x="155584" y="232217"/>
                  <a:pt x="154824" y="238286"/>
                </a:cubicBezTo>
                <a:cubicBezTo>
                  <a:pt x="149508" y="239044"/>
                  <a:pt x="138116" y="239044"/>
                  <a:pt x="133559" y="239044"/>
                </a:cubicBezTo>
                <a:lnTo>
                  <a:pt x="131281" y="239044"/>
                </a:lnTo>
                <a:cubicBezTo>
                  <a:pt x="122167" y="239044"/>
                  <a:pt x="113053" y="238286"/>
                  <a:pt x="103180" y="236768"/>
                </a:cubicBezTo>
                <a:cubicBezTo>
                  <a:pt x="98624" y="236768"/>
                  <a:pt x="94826" y="236768"/>
                  <a:pt x="91029" y="238286"/>
                </a:cubicBezTo>
                <a:cubicBezTo>
                  <a:pt x="96345" y="227666"/>
                  <a:pt x="101661" y="216288"/>
                  <a:pt x="106218" y="206427"/>
                </a:cubicBezTo>
                <a:cubicBezTo>
                  <a:pt x="111535" y="194291"/>
                  <a:pt x="116851" y="182154"/>
                  <a:pt x="122167" y="173052"/>
                </a:cubicBezTo>
                <a:cubicBezTo>
                  <a:pt x="126724" y="165467"/>
                  <a:pt x="128243" y="157882"/>
                  <a:pt x="126724" y="150296"/>
                </a:cubicBezTo>
                <a:close/>
                <a:moveTo>
                  <a:pt x="84913" y="137342"/>
                </a:moveTo>
                <a:cubicBezTo>
                  <a:pt x="94789" y="135066"/>
                  <a:pt x="105424" y="139618"/>
                  <a:pt x="111501" y="147204"/>
                </a:cubicBezTo>
                <a:cubicBezTo>
                  <a:pt x="114540" y="152514"/>
                  <a:pt x="114540" y="159342"/>
                  <a:pt x="110742" y="166169"/>
                </a:cubicBezTo>
                <a:cubicBezTo>
                  <a:pt x="104664" y="176031"/>
                  <a:pt x="99347" y="188169"/>
                  <a:pt x="94029" y="200307"/>
                </a:cubicBezTo>
                <a:cubicBezTo>
                  <a:pt x="79595" y="232927"/>
                  <a:pt x="64402" y="266306"/>
                  <a:pt x="34775" y="275409"/>
                </a:cubicBezTo>
                <a:cubicBezTo>
                  <a:pt x="34775" y="275409"/>
                  <a:pt x="8947" y="279202"/>
                  <a:pt x="4389" y="257203"/>
                </a:cubicBezTo>
                <a:cubicBezTo>
                  <a:pt x="-11564" y="201065"/>
                  <a:pt x="21101" y="172997"/>
                  <a:pt x="21101" y="172997"/>
                </a:cubicBezTo>
                <a:cubicBezTo>
                  <a:pt x="32496" y="164652"/>
                  <a:pt x="43891" y="158583"/>
                  <a:pt x="55286" y="154790"/>
                </a:cubicBezTo>
                <a:cubicBezTo>
                  <a:pt x="50728" y="163893"/>
                  <a:pt x="46170" y="172997"/>
                  <a:pt x="46170" y="173755"/>
                </a:cubicBezTo>
                <a:lnTo>
                  <a:pt x="26419" y="229893"/>
                </a:lnTo>
                <a:lnTo>
                  <a:pt x="32496" y="233686"/>
                </a:lnTo>
                <a:lnTo>
                  <a:pt x="58325" y="179824"/>
                </a:lnTo>
                <a:cubicBezTo>
                  <a:pt x="58325" y="179066"/>
                  <a:pt x="68960" y="156307"/>
                  <a:pt x="75037" y="145687"/>
                </a:cubicBezTo>
                <a:cubicBezTo>
                  <a:pt x="78076" y="141135"/>
                  <a:pt x="81115" y="138859"/>
                  <a:pt x="84913" y="137342"/>
                </a:cubicBezTo>
                <a:close/>
                <a:moveTo>
                  <a:pt x="232297" y="121421"/>
                </a:moveTo>
                <a:cubicBezTo>
                  <a:pt x="228501" y="120662"/>
                  <a:pt x="225464" y="121421"/>
                  <a:pt x="223187" y="122179"/>
                </a:cubicBezTo>
                <a:cubicBezTo>
                  <a:pt x="223187" y="124455"/>
                  <a:pt x="226224" y="125972"/>
                  <a:pt x="232297" y="125972"/>
                </a:cubicBezTo>
                <a:cubicBezTo>
                  <a:pt x="240648" y="125214"/>
                  <a:pt x="238371" y="121421"/>
                  <a:pt x="232297" y="121421"/>
                </a:cubicBezTo>
                <a:close/>
                <a:moveTo>
                  <a:pt x="223946" y="82731"/>
                </a:moveTo>
                <a:cubicBezTo>
                  <a:pt x="223187" y="84249"/>
                  <a:pt x="223946" y="86525"/>
                  <a:pt x="223946" y="88042"/>
                </a:cubicBezTo>
                <a:cubicBezTo>
                  <a:pt x="225464" y="89559"/>
                  <a:pt x="227742" y="91076"/>
                  <a:pt x="230020" y="92593"/>
                </a:cubicBezTo>
                <a:cubicBezTo>
                  <a:pt x="233056" y="93352"/>
                  <a:pt x="236093" y="94869"/>
                  <a:pt x="239130" y="95628"/>
                </a:cubicBezTo>
                <a:cubicBezTo>
                  <a:pt x="241407" y="94869"/>
                  <a:pt x="243685" y="94111"/>
                  <a:pt x="245963" y="93352"/>
                </a:cubicBezTo>
                <a:cubicBezTo>
                  <a:pt x="255832" y="91835"/>
                  <a:pt x="267220" y="91076"/>
                  <a:pt x="274812" y="98662"/>
                </a:cubicBezTo>
                <a:cubicBezTo>
                  <a:pt x="278608" y="98662"/>
                  <a:pt x="283163" y="97904"/>
                  <a:pt x="286959" y="97145"/>
                </a:cubicBezTo>
                <a:cubicBezTo>
                  <a:pt x="291514" y="95628"/>
                  <a:pt x="293033" y="92593"/>
                  <a:pt x="292273" y="88042"/>
                </a:cubicBezTo>
                <a:cubicBezTo>
                  <a:pt x="289237" y="88800"/>
                  <a:pt x="286200" y="88800"/>
                  <a:pt x="283922" y="88800"/>
                </a:cubicBezTo>
                <a:cubicBezTo>
                  <a:pt x="282404" y="88800"/>
                  <a:pt x="280126" y="89559"/>
                  <a:pt x="278608" y="89559"/>
                </a:cubicBezTo>
                <a:cubicBezTo>
                  <a:pt x="277090" y="89559"/>
                  <a:pt x="275571" y="89559"/>
                  <a:pt x="274053" y="88800"/>
                </a:cubicBezTo>
                <a:cubicBezTo>
                  <a:pt x="269498" y="88800"/>
                  <a:pt x="264942" y="88800"/>
                  <a:pt x="260387" y="88042"/>
                </a:cubicBezTo>
                <a:cubicBezTo>
                  <a:pt x="248240" y="87283"/>
                  <a:pt x="235334" y="85766"/>
                  <a:pt x="223946" y="82731"/>
                </a:cubicBezTo>
                <a:close/>
                <a:moveTo>
                  <a:pt x="237611" y="66042"/>
                </a:moveTo>
                <a:cubicBezTo>
                  <a:pt x="233815" y="66801"/>
                  <a:pt x="229260" y="68318"/>
                  <a:pt x="226224" y="70594"/>
                </a:cubicBezTo>
                <a:cubicBezTo>
                  <a:pt x="232297" y="72111"/>
                  <a:pt x="239130" y="72870"/>
                  <a:pt x="245203" y="74387"/>
                </a:cubicBezTo>
                <a:cubicBezTo>
                  <a:pt x="247481" y="74387"/>
                  <a:pt x="249759" y="74387"/>
                  <a:pt x="252036" y="75145"/>
                </a:cubicBezTo>
                <a:cubicBezTo>
                  <a:pt x="249759" y="72111"/>
                  <a:pt x="248240" y="69835"/>
                  <a:pt x="247481" y="66801"/>
                </a:cubicBezTo>
                <a:cubicBezTo>
                  <a:pt x="244444" y="66042"/>
                  <a:pt x="240648" y="66042"/>
                  <a:pt x="237611" y="66042"/>
                </a:cubicBezTo>
                <a:close/>
                <a:moveTo>
                  <a:pt x="261146" y="55421"/>
                </a:moveTo>
                <a:cubicBezTo>
                  <a:pt x="260387" y="55421"/>
                  <a:pt x="260387" y="56180"/>
                  <a:pt x="260387" y="56180"/>
                </a:cubicBezTo>
                <a:cubicBezTo>
                  <a:pt x="261906" y="56939"/>
                  <a:pt x="263424" y="56939"/>
                  <a:pt x="264942" y="57697"/>
                </a:cubicBezTo>
                <a:cubicBezTo>
                  <a:pt x="263424" y="56939"/>
                  <a:pt x="261906" y="56180"/>
                  <a:pt x="261146" y="55421"/>
                </a:cubicBezTo>
                <a:close/>
                <a:moveTo>
                  <a:pt x="248240" y="52387"/>
                </a:moveTo>
                <a:cubicBezTo>
                  <a:pt x="245203" y="51628"/>
                  <a:pt x="242167" y="52387"/>
                  <a:pt x="239130" y="53904"/>
                </a:cubicBezTo>
                <a:cubicBezTo>
                  <a:pt x="241407" y="53904"/>
                  <a:pt x="244444" y="53904"/>
                  <a:pt x="247481" y="53904"/>
                </a:cubicBezTo>
                <a:cubicBezTo>
                  <a:pt x="248240" y="53146"/>
                  <a:pt x="248240" y="52387"/>
                  <a:pt x="248240" y="52387"/>
                </a:cubicBezTo>
                <a:close/>
                <a:moveTo>
                  <a:pt x="290755" y="44042"/>
                </a:moveTo>
                <a:cubicBezTo>
                  <a:pt x="285441" y="44801"/>
                  <a:pt x="280126" y="45559"/>
                  <a:pt x="275571" y="46318"/>
                </a:cubicBezTo>
                <a:cubicBezTo>
                  <a:pt x="274812" y="46318"/>
                  <a:pt x="274053" y="47077"/>
                  <a:pt x="272534" y="47077"/>
                </a:cubicBezTo>
                <a:cubicBezTo>
                  <a:pt x="278608" y="50870"/>
                  <a:pt x="284681" y="55421"/>
                  <a:pt x="289237" y="59973"/>
                </a:cubicBezTo>
                <a:cubicBezTo>
                  <a:pt x="293033" y="63008"/>
                  <a:pt x="296069" y="68318"/>
                  <a:pt x="299106" y="73628"/>
                </a:cubicBezTo>
                <a:cubicBezTo>
                  <a:pt x="307457" y="71352"/>
                  <a:pt x="334029" y="58456"/>
                  <a:pt x="317327" y="49352"/>
                </a:cubicBezTo>
                <a:cubicBezTo>
                  <a:pt x="311253" y="46318"/>
                  <a:pt x="304420" y="44801"/>
                  <a:pt x="297588" y="44042"/>
                </a:cubicBezTo>
                <a:cubicBezTo>
                  <a:pt x="296069" y="45559"/>
                  <a:pt x="293033" y="45559"/>
                  <a:pt x="290755" y="44042"/>
                </a:cubicBezTo>
                <a:close/>
                <a:moveTo>
                  <a:pt x="98579" y="36498"/>
                </a:moveTo>
                <a:cubicBezTo>
                  <a:pt x="123746" y="36498"/>
                  <a:pt x="144147" y="56872"/>
                  <a:pt x="144147" y="82005"/>
                </a:cubicBezTo>
                <a:cubicBezTo>
                  <a:pt x="144147" y="107138"/>
                  <a:pt x="123746" y="127512"/>
                  <a:pt x="98579" y="127512"/>
                </a:cubicBezTo>
                <a:cubicBezTo>
                  <a:pt x="73412" y="127512"/>
                  <a:pt x="53011" y="107138"/>
                  <a:pt x="53011" y="82005"/>
                </a:cubicBezTo>
                <a:cubicBezTo>
                  <a:pt x="53011" y="56872"/>
                  <a:pt x="73412" y="36498"/>
                  <a:pt x="98579" y="36498"/>
                </a:cubicBezTo>
                <a:close/>
                <a:moveTo>
                  <a:pt x="277469" y="13129"/>
                </a:moveTo>
                <a:cubicBezTo>
                  <a:pt x="269498" y="11232"/>
                  <a:pt x="258869" y="12560"/>
                  <a:pt x="249759" y="14456"/>
                </a:cubicBezTo>
                <a:cubicBezTo>
                  <a:pt x="233815" y="17491"/>
                  <a:pt x="215595" y="20525"/>
                  <a:pt x="200411" y="28111"/>
                </a:cubicBezTo>
                <a:cubicBezTo>
                  <a:pt x="193578" y="31904"/>
                  <a:pt x="178394" y="37973"/>
                  <a:pt x="185986" y="48594"/>
                </a:cubicBezTo>
                <a:cubicBezTo>
                  <a:pt x="192060" y="56939"/>
                  <a:pt x="200411" y="61490"/>
                  <a:pt x="208762" y="65283"/>
                </a:cubicBezTo>
                <a:cubicBezTo>
                  <a:pt x="210280" y="65283"/>
                  <a:pt x="211799" y="66042"/>
                  <a:pt x="212558" y="66801"/>
                </a:cubicBezTo>
                <a:cubicBezTo>
                  <a:pt x="213317" y="66042"/>
                  <a:pt x="213317" y="65283"/>
                  <a:pt x="214076" y="65283"/>
                </a:cubicBezTo>
                <a:cubicBezTo>
                  <a:pt x="216354" y="57697"/>
                  <a:pt x="220909" y="50870"/>
                  <a:pt x="226983" y="46318"/>
                </a:cubicBezTo>
                <a:cubicBezTo>
                  <a:pt x="236852" y="39491"/>
                  <a:pt x="247481" y="38732"/>
                  <a:pt x="257350" y="41008"/>
                </a:cubicBezTo>
                <a:cubicBezTo>
                  <a:pt x="266461" y="34939"/>
                  <a:pt x="277849" y="31904"/>
                  <a:pt x="289237" y="31146"/>
                </a:cubicBezTo>
                <a:cubicBezTo>
                  <a:pt x="290755" y="20146"/>
                  <a:pt x="285441" y="15025"/>
                  <a:pt x="277469" y="13129"/>
                </a:cubicBezTo>
                <a:close/>
                <a:moveTo>
                  <a:pt x="256876" y="422"/>
                </a:moveTo>
                <a:cubicBezTo>
                  <a:pt x="283543" y="-1854"/>
                  <a:pt x="305939" y="4594"/>
                  <a:pt x="302143" y="31904"/>
                </a:cubicBezTo>
                <a:cubicBezTo>
                  <a:pt x="305939" y="32663"/>
                  <a:pt x="309735" y="33422"/>
                  <a:pt x="312772" y="34180"/>
                </a:cubicBezTo>
                <a:cubicBezTo>
                  <a:pt x="330233" y="38732"/>
                  <a:pt x="342380" y="57697"/>
                  <a:pt x="327196" y="73628"/>
                </a:cubicBezTo>
                <a:cubicBezTo>
                  <a:pt x="321123" y="79697"/>
                  <a:pt x="312772" y="83490"/>
                  <a:pt x="303661" y="85766"/>
                </a:cubicBezTo>
                <a:cubicBezTo>
                  <a:pt x="305939" y="96387"/>
                  <a:pt x="303661" y="106248"/>
                  <a:pt x="289996" y="109283"/>
                </a:cubicBezTo>
                <a:cubicBezTo>
                  <a:pt x="286200" y="110042"/>
                  <a:pt x="280885" y="110800"/>
                  <a:pt x="276330" y="111559"/>
                </a:cubicBezTo>
                <a:cubicBezTo>
                  <a:pt x="275571" y="112317"/>
                  <a:pt x="274812" y="113835"/>
                  <a:pt x="273294" y="115352"/>
                </a:cubicBezTo>
                <a:cubicBezTo>
                  <a:pt x="268738" y="120662"/>
                  <a:pt x="261146" y="122938"/>
                  <a:pt x="253555" y="122938"/>
                </a:cubicBezTo>
                <a:cubicBezTo>
                  <a:pt x="254314" y="129007"/>
                  <a:pt x="248240" y="133559"/>
                  <a:pt x="240648" y="135834"/>
                </a:cubicBezTo>
                <a:cubicBezTo>
                  <a:pt x="247481" y="139627"/>
                  <a:pt x="254314" y="143421"/>
                  <a:pt x="258869" y="148731"/>
                </a:cubicBezTo>
                <a:cubicBezTo>
                  <a:pt x="263424" y="155558"/>
                  <a:pt x="252795" y="161627"/>
                  <a:pt x="248240" y="155558"/>
                </a:cubicBezTo>
                <a:cubicBezTo>
                  <a:pt x="239130" y="143421"/>
                  <a:pt x="207244" y="142662"/>
                  <a:pt x="207244" y="124455"/>
                </a:cubicBezTo>
                <a:cubicBezTo>
                  <a:pt x="206485" y="117628"/>
                  <a:pt x="211040" y="111559"/>
                  <a:pt x="217872" y="106248"/>
                </a:cubicBezTo>
                <a:cubicBezTo>
                  <a:pt x="217113" y="105490"/>
                  <a:pt x="216354" y="104731"/>
                  <a:pt x="216354" y="103214"/>
                </a:cubicBezTo>
                <a:cubicBezTo>
                  <a:pt x="214076" y="99421"/>
                  <a:pt x="212558" y="94869"/>
                  <a:pt x="211799" y="91076"/>
                </a:cubicBezTo>
                <a:cubicBezTo>
                  <a:pt x="210280" y="86525"/>
                  <a:pt x="208762" y="82731"/>
                  <a:pt x="208762" y="78180"/>
                </a:cubicBezTo>
                <a:cubicBezTo>
                  <a:pt x="203448" y="76663"/>
                  <a:pt x="198893" y="74387"/>
                  <a:pt x="193578" y="71352"/>
                </a:cubicBezTo>
                <a:cubicBezTo>
                  <a:pt x="173839" y="59214"/>
                  <a:pt x="161692" y="36456"/>
                  <a:pt x="185986" y="21284"/>
                </a:cubicBezTo>
                <a:cubicBezTo>
                  <a:pt x="199272" y="13698"/>
                  <a:pt x="230209" y="2698"/>
                  <a:pt x="256876" y="422"/>
                </a:cubicBezTo>
                <a:close/>
              </a:path>
            </a:pathLst>
          </a:custGeom>
          <a:solidFill>
            <a:srgbClr val="3FCDFF"/>
          </a:solidFill>
          <a:ln>
            <a:noFill/>
          </a:ln>
        </p:spPr>
        <p:txBody>
          <a:bodyPr wrap="square">
            <a:noAutofit/>
          </a:bodyPr>
          <a:lstStyle/>
          <a:p>
            <a:pPr fontAlgn="ctr"/>
            <a:endParaRPr lang="zh-CN" altLang="en-US">
              <a:latin typeface="Huawei Sans" panose="020C0503030203020204" pitchFamily="34" charset="0"/>
            </a:endParaRPr>
          </a:p>
        </p:txBody>
      </p:sp>
      <p:sp>
        <p:nvSpPr>
          <p:cNvPr id="138" name="圆角矩形标注 137"/>
          <p:cNvSpPr/>
          <p:nvPr/>
        </p:nvSpPr>
        <p:spPr bwMode="gray">
          <a:xfrm>
            <a:off x="9350995" y="4733988"/>
            <a:ext cx="1636021" cy="590885"/>
          </a:xfrm>
          <a:prstGeom prst="wedgeRoundRectCallout">
            <a:avLst>
              <a:gd name="adj1" fmla="val 38922"/>
              <a:gd name="adj2" fmla="val 78570"/>
              <a:gd name="adj3" fmla="val 16667"/>
            </a:avLst>
          </a:prstGeom>
          <a:solidFill>
            <a:schemeClr val="bg1"/>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cs typeface="Huawei Sans" panose="020C0503030203020204" pitchFamily="34" charset="0"/>
              </a:rPr>
              <a:t>How many routing tables are there on this router?</a:t>
            </a:r>
          </a:p>
        </p:txBody>
      </p:sp>
    </p:spTree>
    <p:custDataLst>
      <p:tags r:id="rId1"/>
    </p:custDataLst>
    <p:extLst>
      <p:ext uri="{BB962C8B-B14F-4D97-AF65-F5344CB8AC3E}">
        <p14:creationId xmlns:p14="http://schemas.microsoft.com/office/powerpoint/2010/main" val="1650660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47"/>
          <p:cNvSpPr/>
          <p:nvPr/>
        </p:nvSpPr>
        <p:spPr bwMode="gray">
          <a:xfrm>
            <a:off x="1077522" y="3162722"/>
            <a:ext cx="4193612" cy="1747829"/>
          </a:xfrm>
          <a:prstGeom prst="rect">
            <a:avLst/>
          </a:prstGeom>
          <a:solidFill>
            <a:srgbClr val="F3FBFE"/>
          </a:solidFill>
          <a:ln w="19050" cap="flat" cmpd="sng" algn="ctr">
            <a:solidFill>
              <a:srgbClr val="BAE6F6">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endParaRPr>
          </a:p>
        </p:txBody>
      </p:sp>
      <p:cxnSp>
        <p:nvCxnSpPr>
          <p:cNvPr id="72" name="直接连接符 487"/>
          <p:cNvCxnSpPr/>
          <p:nvPr/>
        </p:nvCxnSpPr>
        <p:spPr bwMode="gray">
          <a:xfrm flipV="1">
            <a:off x="4266666" y="1616557"/>
            <a:ext cx="0" cy="20018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73" name="Freeform 159"/>
          <p:cNvSpPr/>
          <p:nvPr/>
        </p:nvSpPr>
        <p:spPr bwMode="gray">
          <a:xfrm flipH="1">
            <a:off x="3807633" y="1348861"/>
            <a:ext cx="1005448" cy="525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aphicFrame>
        <p:nvGraphicFramePr>
          <p:cNvPr id="75" name="表格 46"/>
          <p:cNvGraphicFramePr>
            <a:graphicFrameLocks noGrp="1"/>
          </p:cNvGraphicFramePr>
          <p:nvPr>
            <p:extLst>
              <p:ext uri="{D42A27DB-BD31-4B8C-83A1-F6EECF244321}">
                <p14:modId xmlns:p14="http://schemas.microsoft.com/office/powerpoint/2010/main" val="2321447717"/>
              </p:ext>
            </p:extLst>
          </p:nvPr>
        </p:nvGraphicFramePr>
        <p:xfrm>
          <a:off x="6367309" y="1613443"/>
          <a:ext cx="4949205" cy="2048394"/>
        </p:xfrm>
        <a:graphic>
          <a:graphicData uri="http://schemas.openxmlformats.org/drawingml/2006/table">
            <a:tbl>
              <a:tblPr firstRow="1" bandRow="1"/>
              <a:tblGrid>
                <a:gridCol w="1706623">
                  <a:extLst>
                    <a:ext uri="{9D8B030D-6E8A-4147-A177-3AD203B41FA5}">
                      <a16:colId xmlns:a16="http://schemas.microsoft.com/office/drawing/2014/main" val="20000"/>
                    </a:ext>
                  </a:extLst>
                </a:gridCol>
                <a:gridCol w="889093">
                  <a:extLst>
                    <a:ext uri="{9D8B030D-6E8A-4147-A177-3AD203B41FA5}">
                      <a16:colId xmlns:a16="http://schemas.microsoft.com/office/drawing/2014/main" val="20001"/>
                    </a:ext>
                  </a:extLst>
                </a:gridCol>
                <a:gridCol w="989179">
                  <a:extLst>
                    <a:ext uri="{9D8B030D-6E8A-4147-A177-3AD203B41FA5}">
                      <a16:colId xmlns:a16="http://schemas.microsoft.com/office/drawing/2014/main" val="20002"/>
                    </a:ext>
                  </a:extLst>
                </a:gridCol>
                <a:gridCol w="1364310">
                  <a:extLst>
                    <a:ext uri="{9D8B030D-6E8A-4147-A177-3AD203B41FA5}">
                      <a16:colId xmlns:a16="http://schemas.microsoft.com/office/drawing/2014/main" val="20003"/>
                    </a:ext>
                  </a:extLst>
                </a:gridCol>
              </a:tblGrid>
              <a:tr h="402474">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dirty="0">
                          <a:solidFill>
                            <a:schemeClr val="bg1"/>
                          </a:solidFill>
                          <a:latin typeface="Huawei Sans" panose="020C0503030203020204" pitchFamily="34" charset="0"/>
                          <a:ea typeface="方正兰亭黑简体" panose="02000000000000000000" pitchFamily="2" charset="-122"/>
                          <a:cs typeface="+mn-cs"/>
                        </a:rPr>
                        <a:t>Destination/Mask</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a:solidFill>
                            <a:schemeClr val="bg1"/>
                          </a:solidFill>
                          <a:latin typeface="Huawei Sans" panose="020C0503030203020204" pitchFamily="34" charset="0"/>
                          <a:ea typeface="方正兰亭黑简体" panose="02000000000000000000" pitchFamily="2" charset="-122"/>
                          <a:cs typeface="+mn-cs"/>
                        </a:rPr>
                        <a:t>Protocol</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dirty="0">
                          <a:solidFill>
                            <a:schemeClr val="bg1"/>
                          </a:solidFill>
                          <a:latin typeface="Huawei Sans" panose="020C0503030203020204" pitchFamily="34" charset="0"/>
                          <a:ea typeface="方正兰亭黑简体" panose="02000000000000000000" pitchFamily="2" charset="-122"/>
                          <a:cs typeface="+mn-cs"/>
                        </a:rPr>
                        <a:t>Interface</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dirty="0" err="1">
                          <a:solidFill>
                            <a:schemeClr val="bg1"/>
                          </a:solidFill>
                          <a:latin typeface="Huawei Sans" panose="020C0503030203020204" pitchFamily="34" charset="0"/>
                          <a:ea typeface="方正兰亭黑简体" panose="02000000000000000000" pitchFamily="2" charset="-122"/>
                          <a:cs typeface="+mn-cs"/>
                        </a:rPr>
                        <a:t>NextHop</a:t>
                      </a:r>
                      <a:endParaRPr lang="en-US" sz="1200" dirty="0">
                        <a:solidFill>
                          <a:schemeClr val="bg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241485">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192.168.1.0/24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dirty="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dirty="0">
                          <a:solidFill>
                            <a:schemeClr val="tx1"/>
                          </a:solidFill>
                          <a:latin typeface="Huawei Sans" panose="020C0503030203020204" pitchFamily="34" charset="0"/>
                          <a:ea typeface="方正兰亭黑简体" panose="02000000000000000000" pitchFamily="2" charset="-122"/>
                          <a:cs typeface="+mn-cs"/>
                        </a:rPr>
                        <a:t>VLANIF10</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192.168.1.254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241485">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172.16.1.0/24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VLANIF200</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172.16.1.254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241485">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VLANIF11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192.168.100.1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3"/>
                  </a:ext>
                </a:extLst>
              </a:tr>
              <a:tr h="241485">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172.16.100.0/24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VLANIF201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172.16.100.1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4"/>
                  </a:ext>
                </a:extLst>
              </a:tr>
              <a:tr h="241485">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1.1.1.0/24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Static</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VLANIF11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192.168.100.2</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5"/>
                  </a:ext>
                </a:extLst>
              </a:tr>
              <a:tr h="241485">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2.2.2.0/24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Static</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algn="ctr" defTabSz="914034" rtl="0" eaLnBrk="1" fontAlgn="ctr" latinLnBrk="0" hangingPunct="1">
                        <a:lnSpc>
                          <a:spcPct val="100000"/>
                        </a:lnSpc>
                      </a:pPr>
                      <a:r>
                        <a:rPr lang="en-US" sz="1200">
                          <a:solidFill>
                            <a:schemeClr val="tx1"/>
                          </a:solidFill>
                          <a:latin typeface="Huawei Sans" panose="020C0503030203020204" pitchFamily="34" charset="0"/>
                          <a:ea typeface="方正兰亭黑简体" panose="02000000000000000000" pitchFamily="2" charset="-122"/>
                          <a:cs typeface="+mn-cs"/>
                        </a:rPr>
                        <a:t>VLANIF201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172.16.100.2</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6"/>
                  </a:ext>
                </a:extLst>
              </a:tr>
            </a:tbl>
          </a:graphicData>
        </a:graphic>
      </p:graphicFrame>
      <p:cxnSp>
        <p:nvCxnSpPr>
          <p:cNvPr id="76" name="直接连接符 487"/>
          <p:cNvCxnSpPr/>
          <p:nvPr/>
        </p:nvCxnSpPr>
        <p:spPr bwMode="gray">
          <a:xfrm flipV="1">
            <a:off x="2076424" y="4628931"/>
            <a:ext cx="0" cy="7718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77" name="图片 43" descr="PC.png"/>
          <p:cNvPicPr>
            <a:picLocks noChangeAspect="1"/>
          </p:cNvPicPr>
          <p:nvPr/>
        </p:nvPicPr>
        <p:blipFill>
          <a:blip r:embed="rId3" cstate="print"/>
          <a:stretch>
            <a:fillRect/>
          </a:stretch>
        </p:blipFill>
        <p:spPr bwMode="gray">
          <a:xfrm>
            <a:off x="1779939" y="5173035"/>
            <a:ext cx="592969" cy="455400"/>
          </a:xfrm>
          <a:prstGeom prst="rect">
            <a:avLst/>
          </a:prstGeom>
        </p:spPr>
      </p:pic>
      <p:cxnSp>
        <p:nvCxnSpPr>
          <p:cNvPr id="78" name="直接连接符 487"/>
          <p:cNvCxnSpPr/>
          <p:nvPr/>
        </p:nvCxnSpPr>
        <p:spPr bwMode="gray">
          <a:xfrm flipV="1">
            <a:off x="2076424" y="1627773"/>
            <a:ext cx="0" cy="20018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79" name="TextBox 73"/>
          <p:cNvSpPr txBox="1"/>
          <p:nvPr/>
        </p:nvSpPr>
        <p:spPr bwMode="gray">
          <a:xfrm>
            <a:off x="784332" y="2583938"/>
            <a:ext cx="1327608" cy="523220"/>
          </a:xfrm>
          <a:prstGeom prst="rect">
            <a:avLst/>
          </a:prstGeom>
          <a:noFill/>
        </p:spPr>
        <p:txBody>
          <a:bodyPr wrap="square" rtlCol="0">
            <a:no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GE0/0/0</a:t>
            </a:r>
          </a:p>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192.168.100.2</a:t>
            </a:r>
          </a:p>
        </p:txBody>
      </p:sp>
      <p:pic>
        <p:nvPicPr>
          <p:cNvPr id="80" name="图片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06939" y="2145372"/>
            <a:ext cx="540000" cy="442800"/>
          </a:xfrm>
          <a:prstGeom prst="rect">
            <a:avLst/>
          </a:prstGeom>
        </p:spPr>
      </p:pic>
      <p:sp>
        <p:nvSpPr>
          <p:cNvPr id="81" name="Rectangle 58"/>
          <p:cNvSpPr/>
          <p:nvPr/>
        </p:nvSpPr>
        <p:spPr bwMode="gray">
          <a:xfrm>
            <a:off x="1375496" y="4228775"/>
            <a:ext cx="1403234" cy="486054"/>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VLANIF10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192.168.1.254</a:t>
            </a:r>
          </a:p>
        </p:txBody>
      </p:sp>
      <p:sp>
        <p:nvSpPr>
          <p:cNvPr id="82" name="Rectangle 74"/>
          <p:cNvSpPr/>
          <p:nvPr/>
        </p:nvSpPr>
        <p:spPr bwMode="gray">
          <a:xfrm>
            <a:off x="1375496" y="3632747"/>
            <a:ext cx="1403234" cy="441867"/>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VLANIF11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192.168.100.1</a:t>
            </a:r>
          </a:p>
        </p:txBody>
      </p:sp>
      <p:sp>
        <p:nvSpPr>
          <p:cNvPr id="83" name="TextBox 105"/>
          <p:cNvSpPr txBox="1"/>
          <p:nvPr/>
        </p:nvSpPr>
        <p:spPr bwMode="gray">
          <a:xfrm>
            <a:off x="1013073" y="5676934"/>
            <a:ext cx="2101011"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PC1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192.168.1.1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Gateway 192.168.1.254</a:t>
            </a:r>
          </a:p>
        </p:txBody>
      </p:sp>
      <p:cxnSp>
        <p:nvCxnSpPr>
          <p:cNvPr id="84" name="直接连接符 487"/>
          <p:cNvCxnSpPr/>
          <p:nvPr/>
        </p:nvCxnSpPr>
        <p:spPr bwMode="gray">
          <a:xfrm flipV="1">
            <a:off x="4266666" y="4617715"/>
            <a:ext cx="0" cy="7718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85" name="图片 43" descr="PC.png"/>
          <p:cNvPicPr>
            <a:picLocks noChangeAspect="1"/>
          </p:cNvPicPr>
          <p:nvPr/>
        </p:nvPicPr>
        <p:blipFill>
          <a:blip r:embed="rId3" cstate="print"/>
          <a:stretch>
            <a:fillRect/>
          </a:stretch>
        </p:blipFill>
        <p:spPr bwMode="gray">
          <a:xfrm>
            <a:off x="3970181" y="5161819"/>
            <a:ext cx="592969" cy="455400"/>
          </a:xfrm>
          <a:prstGeom prst="rect">
            <a:avLst/>
          </a:prstGeom>
        </p:spPr>
      </p:pic>
      <p:pic>
        <p:nvPicPr>
          <p:cNvPr id="86" name="图片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996150" y="2134156"/>
            <a:ext cx="540000" cy="442800"/>
          </a:xfrm>
          <a:prstGeom prst="rect">
            <a:avLst/>
          </a:prstGeom>
        </p:spPr>
      </p:pic>
      <p:sp>
        <p:nvSpPr>
          <p:cNvPr id="87" name="TextBox 78"/>
          <p:cNvSpPr txBox="1"/>
          <p:nvPr/>
        </p:nvSpPr>
        <p:spPr bwMode="gray">
          <a:xfrm>
            <a:off x="4247872" y="2572722"/>
            <a:ext cx="1228221" cy="52322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GE0/0/0</a:t>
            </a:r>
          </a:p>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172.16.100.2</a:t>
            </a:r>
          </a:p>
        </p:txBody>
      </p:sp>
      <p:sp>
        <p:nvSpPr>
          <p:cNvPr id="88" name="TextBox 103"/>
          <p:cNvSpPr txBox="1"/>
          <p:nvPr/>
        </p:nvSpPr>
        <p:spPr bwMode="gray">
          <a:xfrm>
            <a:off x="3798756" y="1539506"/>
            <a:ext cx="102464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2.2.2.0/24</a:t>
            </a:r>
          </a:p>
        </p:txBody>
      </p:sp>
      <p:sp>
        <p:nvSpPr>
          <p:cNvPr id="89" name="Rectangle 75"/>
          <p:cNvSpPr/>
          <p:nvPr/>
        </p:nvSpPr>
        <p:spPr bwMode="gray">
          <a:xfrm>
            <a:off x="3569927" y="3621531"/>
            <a:ext cx="1403234" cy="441867"/>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latin typeface="Huawei Sans" panose="020C0503030203020204" pitchFamily="34" charset="0"/>
              </a:rPr>
              <a:t>VLANIF201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latin typeface="Huawei Sans" panose="020C0503030203020204" pitchFamily="34" charset="0"/>
              </a:rPr>
              <a:t>172.16.100.1</a:t>
            </a:r>
          </a:p>
        </p:txBody>
      </p:sp>
      <p:sp>
        <p:nvSpPr>
          <p:cNvPr id="90" name="Rectangle 104"/>
          <p:cNvSpPr/>
          <p:nvPr/>
        </p:nvSpPr>
        <p:spPr bwMode="gray">
          <a:xfrm>
            <a:off x="3569927" y="4217559"/>
            <a:ext cx="1403234" cy="486054"/>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VLANIF200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172.16.1.254</a:t>
            </a:r>
          </a:p>
        </p:txBody>
      </p:sp>
      <p:sp>
        <p:nvSpPr>
          <p:cNvPr id="91" name="TextBox 106"/>
          <p:cNvSpPr txBox="1"/>
          <p:nvPr/>
        </p:nvSpPr>
        <p:spPr bwMode="gray">
          <a:xfrm>
            <a:off x="3303481" y="5665718"/>
            <a:ext cx="198075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PC2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172.16.1.1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Gateway 172.16.1.254</a:t>
            </a:r>
          </a:p>
        </p:txBody>
      </p:sp>
      <p:sp>
        <p:nvSpPr>
          <p:cNvPr id="92" name="TextBox 107"/>
          <p:cNvSpPr txBox="1"/>
          <p:nvPr/>
        </p:nvSpPr>
        <p:spPr bwMode="gray">
          <a:xfrm>
            <a:off x="7403335" y="1266202"/>
            <a:ext cx="265722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Core switch's routing table</a:t>
            </a:r>
          </a:p>
        </p:txBody>
      </p:sp>
      <p:sp>
        <p:nvSpPr>
          <p:cNvPr id="93" name="TextBox 46"/>
          <p:cNvSpPr txBox="1"/>
          <p:nvPr/>
        </p:nvSpPr>
        <p:spPr bwMode="gray">
          <a:xfrm>
            <a:off x="6367308" y="3915335"/>
            <a:ext cx="4949205" cy="2485465"/>
          </a:xfrm>
          <a:prstGeom prst="rect">
            <a:avLst/>
          </a:prstGeom>
          <a:noFill/>
        </p:spPr>
        <p:txBody>
          <a:bodyPr wrap="square" rtlCol="0">
            <a:noAutofit/>
          </a:bodyPr>
          <a:lstStyle/>
          <a:p>
            <a:pPr lvl="0" defTabSz="914400" fontAlgn="ctr">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Background</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 </a:t>
            </a:r>
            <a:r>
              <a:rPr lang="en-US" altLang="zh-CN" sz="1400" kern="0" dirty="0">
                <a:solidFill>
                  <a:prstClr val="black"/>
                </a:solidFill>
                <a:latin typeface="Huawei Sans" panose="020C0503030203020204" pitchFamily="34" charset="0"/>
              </a:rPr>
              <a:t>PC1, R1, </a:t>
            </a:r>
            <a:r>
              <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rPr>
              <a:t>and n</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etwork segment 1.1.1.0/24 connected R1 belongs to a service network.</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PC2, R2, and network segment 2.2.2.0/24 connected to R2 belong to the management network. All direct routes on the core switch and routes destined for remote networks and discovered by the</a:t>
            </a:r>
            <a:r>
              <a:rPr kumimoji="0" lang="en-US" sz="1400" b="0" i="0" u="none" strike="noStrike" kern="0" cap="none" spc="0" normalizeH="0" noProof="0" dirty="0">
                <a:ln>
                  <a:noFill/>
                </a:ln>
                <a:solidFill>
                  <a:prstClr val="black"/>
                </a:solidFill>
                <a:effectLst/>
                <a:uLnTx/>
                <a:uFillTx/>
                <a:latin typeface="Huawei Sans" panose="020C0503030203020204" pitchFamily="34" charset="0"/>
              </a:rPr>
              <a:t> core switch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are stored in the core switch's routing table (also called the global routing table). With such a routing table, the core switch enables the service and management networks to communicate.</a:t>
            </a:r>
          </a:p>
          <a:p>
            <a:pPr marL="0" marR="0" lvl="0" indent="0" defTabSz="914400" eaLnBrk="1" fontAlgn="ctr" latinLnBrk="0" hangingPunct="1">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Requirements</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 </a:t>
            </a:r>
            <a:r>
              <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rPr>
              <a:t>Configure the core switches</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 to isolate the service and management networks.</a:t>
            </a:r>
          </a:p>
        </p:txBody>
      </p:sp>
      <p:sp>
        <p:nvSpPr>
          <p:cNvPr id="94" name="Freeform 159"/>
          <p:cNvSpPr/>
          <p:nvPr/>
        </p:nvSpPr>
        <p:spPr bwMode="gray">
          <a:xfrm flipH="1">
            <a:off x="1558676" y="1348861"/>
            <a:ext cx="1005448" cy="525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95" name="TextBox 91"/>
          <p:cNvSpPr txBox="1"/>
          <p:nvPr/>
        </p:nvSpPr>
        <p:spPr bwMode="gray">
          <a:xfrm>
            <a:off x="1544969" y="1539506"/>
            <a:ext cx="102464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1.1.1.0/24</a:t>
            </a:r>
          </a:p>
        </p:txBody>
      </p:sp>
      <p:sp>
        <p:nvSpPr>
          <p:cNvPr id="96" name="TextBox 48"/>
          <p:cNvSpPr txBox="1"/>
          <p:nvPr/>
        </p:nvSpPr>
        <p:spPr bwMode="gray">
          <a:xfrm>
            <a:off x="2454519" y="2857286"/>
            <a:ext cx="144060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Core switch</a:t>
            </a:r>
          </a:p>
        </p:txBody>
      </p:sp>
      <p:sp>
        <p:nvSpPr>
          <p:cNvPr id="97" name="文本框 96"/>
          <p:cNvSpPr txBox="1"/>
          <p:nvPr/>
        </p:nvSpPr>
        <p:spPr bwMode="gray">
          <a:xfrm>
            <a:off x="1410822" y="2184732"/>
            <a:ext cx="45557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rPr>
              <a:t>R1</a:t>
            </a:r>
          </a:p>
        </p:txBody>
      </p:sp>
      <p:sp>
        <p:nvSpPr>
          <p:cNvPr id="98" name="文本框 97"/>
          <p:cNvSpPr txBox="1"/>
          <p:nvPr/>
        </p:nvSpPr>
        <p:spPr bwMode="gray">
          <a:xfrm>
            <a:off x="4468683" y="2171244"/>
            <a:ext cx="45557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rPr>
              <a:t>R2</a:t>
            </a:r>
          </a:p>
        </p:txBody>
      </p:sp>
      <p:sp>
        <p:nvSpPr>
          <p:cNvPr id="4" name="Title 3">
            <a:extLst>
              <a:ext uri="{FF2B5EF4-FFF2-40B4-BE49-F238E27FC236}">
                <a16:creationId xmlns:a16="http://schemas.microsoft.com/office/drawing/2014/main" id="{32D106BC-630B-415F-81C5-C5716E1703AA}"/>
              </a:ext>
            </a:extLst>
          </p:cNvPr>
          <p:cNvSpPr>
            <a:spLocks noGrp="1"/>
          </p:cNvSpPr>
          <p:nvPr>
            <p:ph type="title"/>
          </p:nvPr>
        </p:nvSpPr>
        <p:spPr bwMode="gray"/>
        <p:txBody>
          <a:bodyPr/>
          <a:lstStyle/>
          <a:p>
            <a:r>
              <a:rPr lang="en-US" dirty="0"/>
              <a:t>Example: Before VRF Deployment</a:t>
            </a:r>
          </a:p>
        </p:txBody>
      </p:sp>
    </p:spTree>
    <p:extLst>
      <p:ext uri="{BB962C8B-B14F-4D97-AF65-F5344CB8AC3E}">
        <p14:creationId xmlns:p14="http://schemas.microsoft.com/office/powerpoint/2010/main" val="2471375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47"/>
          <p:cNvSpPr/>
          <p:nvPr/>
        </p:nvSpPr>
        <p:spPr bwMode="gray">
          <a:xfrm>
            <a:off x="1077522" y="3162722"/>
            <a:ext cx="4193612" cy="1747829"/>
          </a:xfrm>
          <a:prstGeom prst="rect">
            <a:avLst/>
          </a:prstGeom>
          <a:solidFill>
            <a:srgbClr val="F3FBFE"/>
          </a:solidFill>
          <a:ln w="19050" cap="flat" cmpd="sng" algn="ctr">
            <a:solidFill>
              <a:srgbClr val="BAE6F6">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endParaRPr>
          </a:p>
        </p:txBody>
      </p:sp>
      <p:sp>
        <p:nvSpPr>
          <p:cNvPr id="78" name="矩形 77"/>
          <p:cNvSpPr/>
          <p:nvPr/>
        </p:nvSpPr>
        <p:spPr bwMode="gray">
          <a:xfrm>
            <a:off x="3368517" y="3215170"/>
            <a:ext cx="1731025" cy="1579303"/>
          </a:xfrm>
          <a:prstGeom prst="rect">
            <a:avLst/>
          </a:prstGeom>
          <a:solidFill>
            <a:srgbClr val="FFF2C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79" name="直接连接符 487"/>
          <p:cNvCxnSpPr/>
          <p:nvPr/>
        </p:nvCxnSpPr>
        <p:spPr bwMode="gray">
          <a:xfrm flipV="1">
            <a:off x="4266666" y="1616557"/>
            <a:ext cx="0" cy="20018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80" name="Freeform 159"/>
          <p:cNvSpPr/>
          <p:nvPr/>
        </p:nvSpPr>
        <p:spPr bwMode="gray">
          <a:xfrm flipH="1">
            <a:off x="3807633" y="1348861"/>
            <a:ext cx="1005448" cy="525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82" name="TextBox 48"/>
          <p:cNvSpPr txBox="1"/>
          <p:nvPr/>
        </p:nvSpPr>
        <p:spPr bwMode="gray">
          <a:xfrm>
            <a:off x="2444916" y="2857286"/>
            <a:ext cx="145980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Core switch</a:t>
            </a:r>
          </a:p>
        </p:txBody>
      </p:sp>
      <p:cxnSp>
        <p:nvCxnSpPr>
          <p:cNvPr id="83" name="直接连接符 487"/>
          <p:cNvCxnSpPr/>
          <p:nvPr/>
        </p:nvCxnSpPr>
        <p:spPr bwMode="gray">
          <a:xfrm flipV="1">
            <a:off x="2076424" y="4628931"/>
            <a:ext cx="0" cy="7718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84" name="图片 43" descr="PC.png"/>
          <p:cNvPicPr>
            <a:picLocks noChangeAspect="1"/>
          </p:cNvPicPr>
          <p:nvPr/>
        </p:nvPicPr>
        <p:blipFill>
          <a:blip r:embed="rId3" cstate="print"/>
          <a:stretch>
            <a:fillRect/>
          </a:stretch>
        </p:blipFill>
        <p:spPr bwMode="gray">
          <a:xfrm>
            <a:off x="1779939" y="5173035"/>
            <a:ext cx="592969" cy="455400"/>
          </a:xfrm>
          <a:prstGeom prst="rect">
            <a:avLst/>
          </a:prstGeom>
        </p:spPr>
      </p:pic>
      <p:cxnSp>
        <p:nvCxnSpPr>
          <p:cNvPr id="85" name="直接连接符 487"/>
          <p:cNvCxnSpPr/>
          <p:nvPr/>
        </p:nvCxnSpPr>
        <p:spPr bwMode="gray">
          <a:xfrm flipV="1">
            <a:off x="2076424" y="1627773"/>
            <a:ext cx="0" cy="20018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86" name="TextBox 73"/>
          <p:cNvSpPr txBox="1"/>
          <p:nvPr/>
        </p:nvSpPr>
        <p:spPr bwMode="gray">
          <a:xfrm>
            <a:off x="784332" y="2583938"/>
            <a:ext cx="1327608" cy="523220"/>
          </a:xfrm>
          <a:prstGeom prst="rect">
            <a:avLst/>
          </a:prstGeom>
          <a:noFill/>
        </p:spPr>
        <p:txBody>
          <a:bodyPr wrap="square" rtlCol="0">
            <a:no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white">
                    <a:lumMod val="50000"/>
                  </a:prstClr>
                </a:solidFill>
                <a:effectLst/>
                <a:uLnTx/>
                <a:uFillTx/>
                <a:latin typeface="Huawei Sans" panose="020C0503030203020204" pitchFamily="34" charset="0"/>
              </a:rPr>
              <a:t>GE0/0/0</a:t>
            </a:r>
          </a:p>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192.168.100.2</a:t>
            </a:r>
          </a:p>
        </p:txBody>
      </p:sp>
      <p:pic>
        <p:nvPicPr>
          <p:cNvPr id="87" name="图片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06939" y="2145372"/>
            <a:ext cx="540000" cy="442800"/>
          </a:xfrm>
          <a:prstGeom prst="rect">
            <a:avLst/>
          </a:prstGeom>
        </p:spPr>
      </p:pic>
      <p:sp>
        <p:nvSpPr>
          <p:cNvPr id="88" name="Rectangle 58"/>
          <p:cNvSpPr/>
          <p:nvPr/>
        </p:nvSpPr>
        <p:spPr bwMode="gray">
          <a:xfrm>
            <a:off x="1375496" y="4228775"/>
            <a:ext cx="1403234" cy="486054"/>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VLANIF10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192.168.1.254</a:t>
            </a:r>
          </a:p>
        </p:txBody>
      </p:sp>
      <p:sp>
        <p:nvSpPr>
          <p:cNvPr id="89" name="Rectangle 74"/>
          <p:cNvSpPr/>
          <p:nvPr/>
        </p:nvSpPr>
        <p:spPr bwMode="gray">
          <a:xfrm>
            <a:off x="1375496" y="3642272"/>
            <a:ext cx="1403234" cy="441867"/>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VLANIF11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192.168.100.1</a:t>
            </a:r>
          </a:p>
        </p:txBody>
      </p:sp>
      <p:sp>
        <p:nvSpPr>
          <p:cNvPr id="90" name="TextBox 105"/>
          <p:cNvSpPr txBox="1"/>
          <p:nvPr/>
        </p:nvSpPr>
        <p:spPr bwMode="gray">
          <a:xfrm>
            <a:off x="898497" y="5648359"/>
            <a:ext cx="2311112"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PC1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192.168.1.1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Gateway 192.168.1.254</a:t>
            </a:r>
          </a:p>
        </p:txBody>
      </p:sp>
      <p:cxnSp>
        <p:nvCxnSpPr>
          <p:cNvPr id="91" name="直接连接符 487"/>
          <p:cNvCxnSpPr/>
          <p:nvPr/>
        </p:nvCxnSpPr>
        <p:spPr bwMode="gray">
          <a:xfrm flipV="1">
            <a:off x="4266666" y="4617715"/>
            <a:ext cx="0" cy="7718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92" name="图片 43" descr="PC.png"/>
          <p:cNvPicPr>
            <a:picLocks noChangeAspect="1"/>
          </p:cNvPicPr>
          <p:nvPr/>
        </p:nvPicPr>
        <p:blipFill>
          <a:blip r:embed="rId3" cstate="print"/>
          <a:stretch>
            <a:fillRect/>
          </a:stretch>
        </p:blipFill>
        <p:spPr bwMode="gray">
          <a:xfrm>
            <a:off x="3970181" y="5161819"/>
            <a:ext cx="592969" cy="455400"/>
          </a:xfrm>
          <a:prstGeom prst="rect">
            <a:avLst/>
          </a:prstGeom>
        </p:spPr>
      </p:pic>
      <p:pic>
        <p:nvPicPr>
          <p:cNvPr id="93" name="图片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996150" y="2134156"/>
            <a:ext cx="540000" cy="442800"/>
          </a:xfrm>
          <a:prstGeom prst="rect">
            <a:avLst/>
          </a:prstGeom>
        </p:spPr>
      </p:pic>
      <p:sp>
        <p:nvSpPr>
          <p:cNvPr id="94" name="TextBox 78"/>
          <p:cNvSpPr txBox="1"/>
          <p:nvPr/>
        </p:nvSpPr>
        <p:spPr bwMode="gray">
          <a:xfrm>
            <a:off x="4247872" y="2572722"/>
            <a:ext cx="1228221" cy="52322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white">
                    <a:lumMod val="50000"/>
                  </a:prstClr>
                </a:solidFill>
                <a:effectLst/>
                <a:uLnTx/>
                <a:uFillTx/>
                <a:latin typeface="Huawei Sans" panose="020C0503030203020204" pitchFamily="34" charset="0"/>
              </a:rPr>
              <a:t>GE0/0/0</a:t>
            </a:r>
          </a:p>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172.16.100.2</a:t>
            </a:r>
          </a:p>
        </p:txBody>
      </p:sp>
      <p:sp>
        <p:nvSpPr>
          <p:cNvPr id="95" name="TextBox 103"/>
          <p:cNvSpPr txBox="1"/>
          <p:nvPr/>
        </p:nvSpPr>
        <p:spPr bwMode="gray">
          <a:xfrm>
            <a:off x="3808281" y="1539506"/>
            <a:ext cx="102464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2.2.2.0/24</a:t>
            </a:r>
          </a:p>
        </p:txBody>
      </p:sp>
      <p:sp>
        <p:nvSpPr>
          <p:cNvPr id="96" name="Rectangle 75"/>
          <p:cNvSpPr/>
          <p:nvPr/>
        </p:nvSpPr>
        <p:spPr bwMode="gray">
          <a:xfrm>
            <a:off x="3569927" y="3631056"/>
            <a:ext cx="1403234" cy="441867"/>
          </a:xfrm>
          <a:prstGeom prst="rect">
            <a:avLst/>
          </a:prstGeom>
          <a:solidFill>
            <a:srgbClr val="FFD17D"/>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VLANIF201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172.16.100.1</a:t>
            </a:r>
          </a:p>
        </p:txBody>
      </p:sp>
      <p:sp>
        <p:nvSpPr>
          <p:cNvPr id="97" name="Rectangle 104"/>
          <p:cNvSpPr/>
          <p:nvPr/>
        </p:nvSpPr>
        <p:spPr bwMode="gray">
          <a:xfrm>
            <a:off x="3569927" y="4217559"/>
            <a:ext cx="1403234" cy="486054"/>
          </a:xfrm>
          <a:prstGeom prst="rect">
            <a:avLst/>
          </a:prstGeom>
          <a:solidFill>
            <a:srgbClr val="FFD17D"/>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latin typeface="Huawei Sans" panose="020C0503030203020204" pitchFamily="34" charset="0"/>
              </a:rPr>
              <a:t>VLANIF200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latin typeface="Huawei Sans" panose="020C0503030203020204" pitchFamily="34" charset="0"/>
              </a:rPr>
              <a:t>172.16.1.254</a:t>
            </a:r>
          </a:p>
        </p:txBody>
      </p:sp>
      <p:sp>
        <p:nvSpPr>
          <p:cNvPr id="98" name="TextBox 106"/>
          <p:cNvSpPr txBox="1"/>
          <p:nvPr/>
        </p:nvSpPr>
        <p:spPr bwMode="gray">
          <a:xfrm>
            <a:off x="3194918" y="5637143"/>
            <a:ext cx="2178831"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PC2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172.16.1.1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Gateway 172.16.1.254</a:t>
            </a:r>
          </a:p>
        </p:txBody>
      </p:sp>
      <p:sp>
        <p:nvSpPr>
          <p:cNvPr id="99" name="Freeform 159"/>
          <p:cNvSpPr/>
          <p:nvPr/>
        </p:nvSpPr>
        <p:spPr bwMode="gray">
          <a:xfrm flipH="1">
            <a:off x="1558676" y="1348861"/>
            <a:ext cx="1005448" cy="525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0" name="TextBox 91"/>
          <p:cNvSpPr txBox="1"/>
          <p:nvPr/>
        </p:nvSpPr>
        <p:spPr bwMode="gray">
          <a:xfrm>
            <a:off x="1554494" y="1539506"/>
            <a:ext cx="102464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rPr>
              <a:t>1.1.1.0/24</a:t>
            </a:r>
          </a:p>
        </p:txBody>
      </p:sp>
      <p:graphicFrame>
        <p:nvGraphicFramePr>
          <p:cNvPr id="101" name="表格 46"/>
          <p:cNvGraphicFramePr>
            <a:graphicFrameLocks noGrp="1"/>
          </p:cNvGraphicFramePr>
          <p:nvPr>
            <p:extLst>
              <p:ext uri="{D42A27DB-BD31-4B8C-83A1-F6EECF244321}">
                <p14:modId xmlns:p14="http://schemas.microsoft.com/office/powerpoint/2010/main" val="4093748091"/>
              </p:ext>
            </p:extLst>
          </p:nvPr>
        </p:nvGraphicFramePr>
        <p:xfrm>
          <a:off x="6201660" y="1752033"/>
          <a:ext cx="5059375" cy="1097280"/>
        </p:xfrm>
        <a:graphic>
          <a:graphicData uri="http://schemas.openxmlformats.org/drawingml/2006/table">
            <a:tbl>
              <a:tblPr firstRow="1" bandRow="1"/>
              <a:tblGrid>
                <a:gridCol w="1744613">
                  <a:extLst>
                    <a:ext uri="{9D8B030D-6E8A-4147-A177-3AD203B41FA5}">
                      <a16:colId xmlns:a16="http://schemas.microsoft.com/office/drawing/2014/main" val="20000"/>
                    </a:ext>
                  </a:extLst>
                </a:gridCol>
                <a:gridCol w="902452">
                  <a:extLst>
                    <a:ext uri="{9D8B030D-6E8A-4147-A177-3AD203B41FA5}">
                      <a16:colId xmlns:a16="http://schemas.microsoft.com/office/drawing/2014/main" val="20001"/>
                    </a:ext>
                  </a:extLst>
                </a:gridCol>
                <a:gridCol w="1100345">
                  <a:extLst>
                    <a:ext uri="{9D8B030D-6E8A-4147-A177-3AD203B41FA5}">
                      <a16:colId xmlns:a16="http://schemas.microsoft.com/office/drawing/2014/main" val="20002"/>
                    </a:ext>
                  </a:extLst>
                </a:gridCol>
                <a:gridCol w="1311965">
                  <a:extLst>
                    <a:ext uri="{9D8B030D-6E8A-4147-A177-3AD203B41FA5}">
                      <a16:colId xmlns:a16="http://schemas.microsoft.com/office/drawing/2014/main" val="20003"/>
                    </a:ext>
                  </a:extLst>
                </a:gridCol>
              </a:tblGrid>
              <a:tr h="0">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Destination/Mask</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Protocol</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Interface</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err="1">
                          <a:solidFill>
                            <a:schemeClr val="bg1"/>
                          </a:solidFill>
                          <a:latin typeface="Huawei Sans" panose="020C0503030203020204" pitchFamily="34" charset="0"/>
                          <a:ea typeface="方正兰亭黑简体" panose="02000000000000000000" pitchFamily="2" charset="-122"/>
                          <a:cs typeface="+mn-cs"/>
                        </a:rPr>
                        <a:t>NextHop</a:t>
                      </a:r>
                      <a:endParaRPr lang="en-US" sz="1200" b="1" dirty="0">
                        <a:solidFill>
                          <a:schemeClr val="bg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VLANIF10</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192.168.1.254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VLANIF11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1.1.1.0/24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Static</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VLANIF11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192.168.100.2</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3"/>
                  </a:ext>
                </a:extLst>
              </a:tr>
            </a:tbl>
          </a:graphicData>
        </a:graphic>
      </p:graphicFrame>
      <p:sp>
        <p:nvSpPr>
          <p:cNvPr id="102" name="TextBox 107"/>
          <p:cNvSpPr txBox="1"/>
          <p:nvPr/>
        </p:nvSpPr>
        <p:spPr bwMode="gray">
          <a:xfrm>
            <a:off x="7095352" y="1203036"/>
            <a:ext cx="3161821"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Core switch's global routing table</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(Root device's routing table)</a:t>
            </a:r>
          </a:p>
        </p:txBody>
      </p:sp>
      <p:sp>
        <p:nvSpPr>
          <p:cNvPr id="103" name="文本框 102"/>
          <p:cNvSpPr txBox="1"/>
          <p:nvPr/>
        </p:nvSpPr>
        <p:spPr bwMode="gray">
          <a:xfrm>
            <a:off x="3301059" y="3215170"/>
            <a:ext cx="1028262"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VPN instance 1</a:t>
            </a:r>
          </a:p>
        </p:txBody>
      </p:sp>
      <p:graphicFrame>
        <p:nvGraphicFramePr>
          <p:cNvPr id="104" name="表格 103"/>
          <p:cNvGraphicFramePr>
            <a:graphicFrameLocks noGrp="1"/>
          </p:cNvGraphicFramePr>
          <p:nvPr>
            <p:extLst>
              <p:ext uri="{D42A27DB-BD31-4B8C-83A1-F6EECF244321}">
                <p14:modId xmlns:p14="http://schemas.microsoft.com/office/powerpoint/2010/main" val="433404040"/>
              </p:ext>
            </p:extLst>
          </p:nvPr>
        </p:nvGraphicFramePr>
        <p:xfrm>
          <a:off x="6216427" y="3550113"/>
          <a:ext cx="5044608" cy="822960"/>
        </p:xfrm>
        <a:graphic>
          <a:graphicData uri="http://schemas.openxmlformats.org/drawingml/2006/table">
            <a:tbl>
              <a:tblPr firstRow="1" bandRow="1"/>
              <a:tblGrid>
                <a:gridCol w="1739521">
                  <a:extLst>
                    <a:ext uri="{9D8B030D-6E8A-4147-A177-3AD203B41FA5}">
                      <a16:colId xmlns:a16="http://schemas.microsoft.com/office/drawing/2014/main" val="20000"/>
                    </a:ext>
                  </a:extLst>
                </a:gridCol>
                <a:gridCol w="902302">
                  <a:extLst>
                    <a:ext uri="{9D8B030D-6E8A-4147-A177-3AD203B41FA5}">
                      <a16:colId xmlns:a16="http://schemas.microsoft.com/office/drawing/2014/main" val="20001"/>
                    </a:ext>
                  </a:extLst>
                </a:gridCol>
                <a:gridCol w="1100759">
                  <a:extLst>
                    <a:ext uri="{9D8B030D-6E8A-4147-A177-3AD203B41FA5}">
                      <a16:colId xmlns:a16="http://schemas.microsoft.com/office/drawing/2014/main" val="20002"/>
                    </a:ext>
                  </a:extLst>
                </a:gridCol>
                <a:gridCol w="1302026">
                  <a:extLst>
                    <a:ext uri="{9D8B030D-6E8A-4147-A177-3AD203B41FA5}">
                      <a16:colId xmlns:a16="http://schemas.microsoft.com/office/drawing/2014/main" val="20003"/>
                    </a:ext>
                  </a:extLst>
                </a:gridCol>
              </a:tblGrid>
              <a:tr h="0">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Destination/Mask</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Protocol</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Interface</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err="1">
                          <a:solidFill>
                            <a:schemeClr val="tx1"/>
                          </a:solidFill>
                          <a:latin typeface="Huawei Sans" panose="020C0503030203020204" pitchFamily="34" charset="0"/>
                          <a:ea typeface="方正兰亭黑简体" panose="02000000000000000000" pitchFamily="2" charset="-122"/>
                          <a:cs typeface="+mn-cs"/>
                        </a:rPr>
                        <a:t>NextHop</a:t>
                      </a:r>
                      <a:endParaRPr lang="en-US" sz="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172.16.1.0/24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Direct</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a:solidFill>
                            <a:schemeClr val="tx1"/>
                          </a:solidFill>
                          <a:latin typeface="Huawei Sans" panose="020C0503030203020204" pitchFamily="34" charset="0"/>
                        </a:rPr>
                        <a:t>VLANIF200</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172.16.1.254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172.16.100.0/24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Direct</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dirty="0">
                          <a:solidFill>
                            <a:schemeClr val="tx1"/>
                          </a:solidFill>
                          <a:latin typeface="Huawei Sans" panose="020C0503030203020204" pitchFamily="34" charset="0"/>
                        </a:rPr>
                        <a:t>VLANIF201</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dirty="0">
                          <a:solidFill>
                            <a:schemeClr val="tx1"/>
                          </a:solidFill>
                          <a:latin typeface="Huawei Sans" panose="020C0503030203020204" pitchFamily="34" charset="0"/>
                        </a:rPr>
                        <a:t>172.16.100.1</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bl>
          </a:graphicData>
        </a:graphic>
      </p:graphicFrame>
      <p:sp>
        <p:nvSpPr>
          <p:cNvPr id="105" name="TextBox 49"/>
          <p:cNvSpPr txBox="1"/>
          <p:nvPr/>
        </p:nvSpPr>
        <p:spPr bwMode="gray">
          <a:xfrm>
            <a:off x="6372036" y="3162722"/>
            <a:ext cx="463798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VPN instance 1's routing table on the core switch</a:t>
            </a:r>
          </a:p>
        </p:txBody>
      </p:sp>
      <p:sp>
        <p:nvSpPr>
          <p:cNvPr id="106" name="文本框 105"/>
          <p:cNvSpPr txBox="1"/>
          <p:nvPr/>
        </p:nvSpPr>
        <p:spPr bwMode="gray">
          <a:xfrm>
            <a:off x="1410822" y="2184732"/>
            <a:ext cx="45557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rPr>
              <a:t>R1</a:t>
            </a:r>
          </a:p>
        </p:txBody>
      </p:sp>
      <p:sp>
        <p:nvSpPr>
          <p:cNvPr id="107" name="文本框 106"/>
          <p:cNvSpPr txBox="1"/>
          <p:nvPr/>
        </p:nvSpPr>
        <p:spPr bwMode="gray">
          <a:xfrm>
            <a:off x="4468683" y="2171244"/>
            <a:ext cx="45557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rPr>
              <a:t>R2</a:t>
            </a:r>
          </a:p>
        </p:txBody>
      </p:sp>
      <p:sp>
        <p:nvSpPr>
          <p:cNvPr id="4" name="Title 3">
            <a:extLst>
              <a:ext uri="{FF2B5EF4-FFF2-40B4-BE49-F238E27FC236}">
                <a16:creationId xmlns:a16="http://schemas.microsoft.com/office/drawing/2014/main" id="{075C7743-1B01-4C95-AFE4-F9A0A22B1D12}"/>
              </a:ext>
            </a:extLst>
          </p:cNvPr>
          <p:cNvSpPr>
            <a:spLocks noGrp="1"/>
          </p:cNvSpPr>
          <p:nvPr>
            <p:ph type="title"/>
          </p:nvPr>
        </p:nvSpPr>
        <p:spPr bwMode="gray"/>
        <p:txBody>
          <a:bodyPr/>
          <a:lstStyle/>
          <a:p>
            <a:r>
              <a:rPr lang="en-US" dirty="0"/>
              <a:t>Example: Creating VPN Instances</a:t>
            </a:r>
          </a:p>
        </p:txBody>
      </p:sp>
    </p:spTree>
    <p:extLst>
      <p:ext uri="{BB962C8B-B14F-4D97-AF65-F5344CB8AC3E}">
        <p14:creationId xmlns:p14="http://schemas.microsoft.com/office/powerpoint/2010/main" val="1620305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47"/>
          <p:cNvSpPr/>
          <p:nvPr/>
        </p:nvSpPr>
        <p:spPr bwMode="gray">
          <a:xfrm>
            <a:off x="1077522" y="3162722"/>
            <a:ext cx="4193612" cy="1747829"/>
          </a:xfrm>
          <a:prstGeom prst="rect">
            <a:avLst/>
          </a:prstGeom>
          <a:solidFill>
            <a:srgbClr val="F3FBFE"/>
          </a:solidFill>
          <a:ln w="19050" cap="flat" cmpd="sng" algn="ctr">
            <a:solidFill>
              <a:srgbClr val="BAE6F6">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endParaRPr>
          </a:p>
        </p:txBody>
      </p:sp>
      <p:sp>
        <p:nvSpPr>
          <p:cNvPr id="81" name="矩形 80"/>
          <p:cNvSpPr/>
          <p:nvPr/>
        </p:nvSpPr>
        <p:spPr bwMode="gray">
          <a:xfrm>
            <a:off x="3368517" y="3219450"/>
            <a:ext cx="1731025" cy="1575023"/>
          </a:xfrm>
          <a:prstGeom prst="rect">
            <a:avLst/>
          </a:prstGeom>
          <a:solidFill>
            <a:srgbClr val="FFF2CC"/>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82" name="直接连接符 487"/>
          <p:cNvCxnSpPr/>
          <p:nvPr/>
        </p:nvCxnSpPr>
        <p:spPr bwMode="gray">
          <a:xfrm flipV="1">
            <a:off x="4266666" y="1654657"/>
            <a:ext cx="0" cy="20018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83" name="Freeform 159"/>
          <p:cNvSpPr/>
          <p:nvPr/>
        </p:nvSpPr>
        <p:spPr bwMode="gray">
          <a:xfrm flipH="1">
            <a:off x="3807633" y="1348861"/>
            <a:ext cx="1005448" cy="525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85" name="TextBox 48"/>
          <p:cNvSpPr txBox="1"/>
          <p:nvPr/>
        </p:nvSpPr>
        <p:spPr bwMode="gray">
          <a:xfrm>
            <a:off x="2501746" y="2857286"/>
            <a:ext cx="132709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Core switch</a:t>
            </a:r>
          </a:p>
        </p:txBody>
      </p:sp>
      <p:cxnSp>
        <p:nvCxnSpPr>
          <p:cNvPr id="86" name="直接连接符 487"/>
          <p:cNvCxnSpPr/>
          <p:nvPr/>
        </p:nvCxnSpPr>
        <p:spPr bwMode="gray">
          <a:xfrm flipV="1">
            <a:off x="2076424" y="4628931"/>
            <a:ext cx="0" cy="7718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87" name="图片 43" descr="PC.png"/>
          <p:cNvPicPr>
            <a:picLocks noChangeAspect="1"/>
          </p:cNvPicPr>
          <p:nvPr/>
        </p:nvPicPr>
        <p:blipFill>
          <a:blip r:embed="rId3" cstate="print"/>
          <a:stretch>
            <a:fillRect/>
          </a:stretch>
        </p:blipFill>
        <p:spPr bwMode="gray">
          <a:xfrm>
            <a:off x="1779939" y="5173035"/>
            <a:ext cx="592969" cy="455400"/>
          </a:xfrm>
          <a:prstGeom prst="rect">
            <a:avLst/>
          </a:prstGeom>
        </p:spPr>
      </p:pic>
      <p:cxnSp>
        <p:nvCxnSpPr>
          <p:cNvPr id="88" name="直接连接符 487"/>
          <p:cNvCxnSpPr/>
          <p:nvPr/>
        </p:nvCxnSpPr>
        <p:spPr bwMode="gray">
          <a:xfrm flipV="1">
            <a:off x="2076424" y="1665873"/>
            <a:ext cx="0" cy="20018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89" name="TextBox 73"/>
          <p:cNvSpPr txBox="1"/>
          <p:nvPr/>
        </p:nvSpPr>
        <p:spPr bwMode="gray">
          <a:xfrm>
            <a:off x="784332" y="2583938"/>
            <a:ext cx="1327608" cy="523220"/>
          </a:xfrm>
          <a:prstGeom prst="rect">
            <a:avLst/>
          </a:prstGeom>
          <a:noFill/>
        </p:spPr>
        <p:txBody>
          <a:bodyPr wrap="square" rtlCol="0">
            <a:no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white">
                    <a:lumMod val="50000"/>
                  </a:prstClr>
                </a:solidFill>
                <a:effectLst/>
                <a:uLnTx/>
                <a:uFillTx/>
                <a:latin typeface="Huawei Sans" panose="020C0503030203020204" pitchFamily="34" charset="0"/>
              </a:rPr>
              <a:t>GE0/0/0</a:t>
            </a:r>
          </a:p>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192.168.100.2</a:t>
            </a:r>
          </a:p>
        </p:txBody>
      </p:sp>
      <p:pic>
        <p:nvPicPr>
          <p:cNvPr id="90" name="图片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06939" y="2145372"/>
            <a:ext cx="540000" cy="442800"/>
          </a:xfrm>
          <a:prstGeom prst="rect">
            <a:avLst/>
          </a:prstGeom>
        </p:spPr>
      </p:pic>
      <p:sp>
        <p:nvSpPr>
          <p:cNvPr id="91" name="Rectangle 58"/>
          <p:cNvSpPr/>
          <p:nvPr/>
        </p:nvSpPr>
        <p:spPr bwMode="gray">
          <a:xfrm>
            <a:off x="1375496" y="4228775"/>
            <a:ext cx="1403234" cy="486054"/>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VLANIF10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192.168.1.254</a:t>
            </a:r>
          </a:p>
        </p:txBody>
      </p:sp>
      <p:sp>
        <p:nvSpPr>
          <p:cNvPr id="92" name="Rectangle 74"/>
          <p:cNvSpPr/>
          <p:nvPr/>
        </p:nvSpPr>
        <p:spPr bwMode="gray">
          <a:xfrm>
            <a:off x="1375496" y="3651797"/>
            <a:ext cx="1403234" cy="441867"/>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VLANIF11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192.168.100.1</a:t>
            </a:r>
          </a:p>
        </p:txBody>
      </p:sp>
      <p:sp>
        <p:nvSpPr>
          <p:cNvPr id="93" name="TextBox 105"/>
          <p:cNvSpPr txBox="1"/>
          <p:nvPr/>
        </p:nvSpPr>
        <p:spPr bwMode="gray">
          <a:xfrm>
            <a:off x="1013073" y="5629309"/>
            <a:ext cx="2101011"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PC1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192.168.1.1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Gateway 192.168.1.254</a:t>
            </a:r>
          </a:p>
        </p:txBody>
      </p:sp>
      <p:cxnSp>
        <p:nvCxnSpPr>
          <p:cNvPr id="94" name="直接连接符 487"/>
          <p:cNvCxnSpPr/>
          <p:nvPr/>
        </p:nvCxnSpPr>
        <p:spPr bwMode="gray">
          <a:xfrm flipV="1">
            <a:off x="4266666" y="4617715"/>
            <a:ext cx="0" cy="7718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95" name="图片 43" descr="PC.png"/>
          <p:cNvPicPr>
            <a:picLocks noChangeAspect="1"/>
          </p:cNvPicPr>
          <p:nvPr/>
        </p:nvPicPr>
        <p:blipFill>
          <a:blip r:embed="rId3" cstate="print"/>
          <a:stretch>
            <a:fillRect/>
          </a:stretch>
        </p:blipFill>
        <p:spPr bwMode="gray">
          <a:xfrm>
            <a:off x="3970181" y="5161819"/>
            <a:ext cx="592969" cy="455400"/>
          </a:xfrm>
          <a:prstGeom prst="rect">
            <a:avLst/>
          </a:prstGeom>
        </p:spPr>
      </p:pic>
      <p:pic>
        <p:nvPicPr>
          <p:cNvPr id="96" name="图片 2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996150" y="2134156"/>
            <a:ext cx="540000" cy="442800"/>
          </a:xfrm>
          <a:prstGeom prst="rect">
            <a:avLst/>
          </a:prstGeom>
        </p:spPr>
      </p:pic>
      <p:sp>
        <p:nvSpPr>
          <p:cNvPr id="97" name="TextBox 78"/>
          <p:cNvSpPr txBox="1"/>
          <p:nvPr/>
        </p:nvSpPr>
        <p:spPr bwMode="gray">
          <a:xfrm>
            <a:off x="4247872" y="2572722"/>
            <a:ext cx="1228221" cy="523220"/>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white">
                    <a:lumMod val="50000"/>
                  </a:prstClr>
                </a:solidFill>
                <a:effectLst/>
                <a:uLnTx/>
                <a:uFillTx/>
                <a:latin typeface="Huawei Sans" panose="020C0503030203020204" pitchFamily="34" charset="0"/>
              </a:rPr>
              <a:t>GE0/0/0</a:t>
            </a:r>
          </a:p>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rPr>
              <a:t>172.16.100.2</a:t>
            </a:r>
          </a:p>
        </p:txBody>
      </p:sp>
      <p:sp>
        <p:nvSpPr>
          <p:cNvPr id="98" name="TextBox 103"/>
          <p:cNvSpPr txBox="1"/>
          <p:nvPr/>
        </p:nvSpPr>
        <p:spPr bwMode="gray">
          <a:xfrm>
            <a:off x="3789231" y="1539506"/>
            <a:ext cx="102464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2.2.2.0/24</a:t>
            </a:r>
          </a:p>
        </p:txBody>
      </p:sp>
      <p:sp>
        <p:nvSpPr>
          <p:cNvPr id="99" name="Rectangle 75"/>
          <p:cNvSpPr/>
          <p:nvPr/>
        </p:nvSpPr>
        <p:spPr bwMode="gray">
          <a:xfrm>
            <a:off x="3569927" y="3640581"/>
            <a:ext cx="1403234" cy="441867"/>
          </a:xfrm>
          <a:prstGeom prst="rect">
            <a:avLst/>
          </a:prstGeom>
          <a:solidFill>
            <a:srgbClr val="FFD17D"/>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VLANIF201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latin typeface="Huawei Sans" panose="020C0503030203020204" pitchFamily="34" charset="0"/>
              </a:rPr>
              <a:t>172.16.100.1</a:t>
            </a:r>
          </a:p>
        </p:txBody>
      </p:sp>
      <p:sp>
        <p:nvSpPr>
          <p:cNvPr id="100" name="Rectangle 104"/>
          <p:cNvSpPr/>
          <p:nvPr/>
        </p:nvSpPr>
        <p:spPr bwMode="gray">
          <a:xfrm>
            <a:off x="3569927" y="4217559"/>
            <a:ext cx="1403234" cy="486054"/>
          </a:xfrm>
          <a:prstGeom prst="rect">
            <a:avLst/>
          </a:prstGeom>
          <a:solidFill>
            <a:srgbClr val="FFD17D"/>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latin typeface="Huawei Sans" panose="020C0503030203020204" pitchFamily="34" charset="0"/>
              </a:rPr>
              <a:t>VLANIF200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latin typeface="Huawei Sans" panose="020C0503030203020204" pitchFamily="34" charset="0"/>
              </a:rPr>
              <a:t>172.16.1.254</a:t>
            </a:r>
          </a:p>
        </p:txBody>
      </p:sp>
      <p:sp>
        <p:nvSpPr>
          <p:cNvPr id="101" name="TextBox 106"/>
          <p:cNvSpPr txBox="1"/>
          <p:nvPr/>
        </p:nvSpPr>
        <p:spPr bwMode="gray">
          <a:xfrm>
            <a:off x="3332056" y="5618093"/>
            <a:ext cx="198075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PC2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172.16.1.1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Gateway 172.16.1.254</a:t>
            </a:r>
          </a:p>
        </p:txBody>
      </p:sp>
      <p:sp>
        <p:nvSpPr>
          <p:cNvPr id="102" name="Freeform 159"/>
          <p:cNvSpPr/>
          <p:nvPr/>
        </p:nvSpPr>
        <p:spPr bwMode="gray">
          <a:xfrm flipH="1">
            <a:off x="1558676" y="1348861"/>
            <a:ext cx="1005448" cy="525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3" name="TextBox 91"/>
          <p:cNvSpPr txBox="1"/>
          <p:nvPr/>
        </p:nvSpPr>
        <p:spPr bwMode="gray">
          <a:xfrm>
            <a:off x="1554494" y="1539506"/>
            <a:ext cx="102464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rPr>
              <a:t>1.1.1.0/24</a:t>
            </a:r>
          </a:p>
        </p:txBody>
      </p:sp>
      <p:graphicFrame>
        <p:nvGraphicFramePr>
          <p:cNvPr id="104" name="表格 46"/>
          <p:cNvGraphicFramePr>
            <a:graphicFrameLocks noGrp="1"/>
          </p:cNvGraphicFramePr>
          <p:nvPr>
            <p:extLst>
              <p:ext uri="{D42A27DB-BD31-4B8C-83A1-F6EECF244321}">
                <p14:modId xmlns:p14="http://schemas.microsoft.com/office/powerpoint/2010/main" val="2420763615"/>
              </p:ext>
            </p:extLst>
          </p:nvPr>
        </p:nvGraphicFramePr>
        <p:xfrm>
          <a:off x="6201660" y="1742508"/>
          <a:ext cx="5059375" cy="1097280"/>
        </p:xfrm>
        <a:graphic>
          <a:graphicData uri="http://schemas.openxmlformats.org/drawingml/2006/table">
            <a:tbl>
              <a:tblPr firstRow="1" bandRow="1"/>
              <a:tblGrid>
                <a:gridCol w="1744613">
                  <a:extLst>
                    <a:ext uri="{9D8B030D-6E8A-4147-A177-3AD203B41FA5}">
                      <a16:colId xmlns:a16="http://schemas.microsoft.com/office/drawing/2014/main" val="20000"/>
                    </a:ext>
                  </a:extLst>
                </a:gridCol>
                <a:gridCol w="911977">
                  <a:extLst>
                    <a:ext uri="{9D8B030D-6E8A-4147-A177-3AD203B41FA5}">
                      <a16:colId xmlns:a16="http://schemas.microsoft.com/office/drawing/2014/main" val="20001"/>
                    </a:ext>
                  </a:extLst>
                </a:gridCol>
                <a:gridCol w="1092955">
                  <a:extLst>
                    <a:ext uri="{9D8B030D-6E8A-4147-A177-3AD203B41FA5}">
                      <a16:colId xmlns:a16="http://schemas.microsoft.com/office/drawing/2014/main" val="20002"/>
                    </a:ext>
                  </a:extLst>
                </a:gridCol>
                <a:gridCol w="1309830">
                  <a:extLst>
                    <a:ext uri="{9D8B030D-6E8A-4147-A177-3AD203B41FA5}">
                      <a16:colId xmlns:a16="http://schemas.microsoft.com/office/drawing/2014/main" val="20003"/>
                    </a:ext>
                  </a:extLst>
                </a:gridCol>
              </a:tblGrid>
              <a:tr h="0">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Destination/Mask</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a:solidFill>
                            <a:schemeClr val="bg1"/>
                          </a:solidFill>
                          <a:latin typeface="Huawei Sans" panose="020C0503030203020204" pitchFamily="34" charset="0"/>
                          <a:ea typeface="方正兰亭黑简体" panose="02000000000000000000" pitchFamily="2" charset="-122"/>
                          <a:cs typeface="+mn-cs"/>
                        </a:rPr>
                        <a:t>Protocol</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Interface</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algn="ctr" defTabSz="914034" rtl="0" eaLnBrk="1" fontAlgn="ctr" latinLnBrk="0" hangingPunct="1">
                        <a:lnSpc>
                          <a:spcPct val="100000"/>
                        </a:lnSpc>
                      </a:pPr>
                      <a:r>
                        <a:rPr lang="en-US" sz="1200" b="1" dirty="0" err="1">
                          <a:solidFill>
                            <a:schemeClr val="bg1"/>
                          </a:solidFill>
                          <a:latin typeface="Huawei Sans" panose="020C0503030203020204" pitchFamily="34" charset="0"/>
                          <a:ea typeface="方正兰亭黑简体" panose="02000000000000000000" pitchFamily="2" charset="-122"/>
                          <a:cs typeface="+mn-cs"/>
                        </a:rPr>
                        <a:t>NextHop</a:t>
                      </a:r>
                      <a:endParaRPr lang="en-US" sz="1200" b="1" dirty="0">
                        <a:solidFill>
                          <a:schemeClr val="bg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VLANIF10</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192.168.1.254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VLANIF11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1.1.1.0/24</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Static</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VLANIF11</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192.168.100.2</a:t>
                      </a:r>
                    </a:p>
                  </a:txBody>
                  <a:tcPr anchor="ctr">
                    <a:lnL w="12700" cap="flat" cmpd="sng" algn="ctr">
                      <a:solidFill>
                        <a:srgbClr val="F3FBFE">
                          <a:lumMod val="90000"/>
                        </a:srgbClr>
                      </a:solidFill>
                      <a:prstDash val="solid"/>
                      <a:round/>
                      <a:headEnd type="none" w="med" len="med"/>
                      <a:tailEnd type="none" w="med" len="med"/>
                    </a:lnL>
                    <a:lnR w="12700" cap="flat" cmpd="sng" algn="ctr">
                      <a:solidFill>
                        <a:srgbClr val="F3FBFE">
                          <a:lumMod val="90000"/>
                        </a:srgbClr>
                      </a:solidFill>
                      <a:prstDash val="solid"/>
                      <a:round/>
                      <a:headEnd type="none" w="med" len="med"/>
                      <a:tailEnd type="none" w="med" len="med"/>
                    </a:lnR>
                    <a:lnT w="12700" cap="flat" cmpd="sng" algn="ctr">
                      <a:solidFill>
                        <a:srgbClr val="F3FBFE">
                          <a:lumMod val="90000"/>
                        </a:srgbClr>
                      </a:solidFill>
                      <a:prstDash val="solid"/>
                      <a:round/>
                      <a:headEnd type="none" w="med" len="med"/>
                      <a:tailEnd type="none" w="med" len="med"/>
                    </a:lnT>
                    <a:lnB w="12700" cap="flat" cmpd="sng" algn="ctr">
                      <a:solidFill>
                        <a:srgbClr val="F3FBFE">
                          <a:lumMod val="90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3"/>
                  </a:ext>
                </a:extLst>
              </a:tr>
            </a:tbl>
          </a:graphicData>
        </a:graphic>
      </p:graphicFrame>
      <p:sp>
        <p:nvSpPr>
          <p:cNvPr id="105" name="TextBox 107"/>
          <p:cNvSpPr txBox="1"/>
          <p:nvPr/>
        </p:nvSpPr>
        <p:spPr bwMode="gray">
          <a:xfrm>
            <a:off x="7095352" y="1203036"/>
            <a:ext cx="3161821"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Core switch's global routing table</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(Root device's routing table)</a:t>
            </a:r>
          </a:p>
        </p:txBody>
      </p:sp>
      <p:graphicFrame>
        <p:nvGraphicFramePr>
          <p:cNvPr id="106" name="表格 105"/>
          <p:cNvGraphicFramePr>
            <a:graphicFrameLocks noGrp="1"/>
          </p:cNvGraphicFramePr>
          <p:nvPr>
            <p:extLst>
              <p:ext uri="{D42A27DB-BD31-4B8C-83A1-F6EECF244321}">
                <p14:modId xmlns:p14="http://schemas.microsoft.com/office/powerpoint/2010/main" val="813414919"/>
              </p:ext>
            </p:extLst>
          </p:nvPr>
        </p:nvGraphicFramePr>
        <p:xfrm>
          <a:off x="6216427" y="3559638"/>
          <a:ext cx="5044608" cy="1097280"/>
        </p:xfrm>
        <a:graphic>
          <a:graphicData uri="http://schemas.openxmlformats.org/drawingml/2006/table">
            <a:tbl>
              <a:tblPr firstRow="1" bandRow="1"/>
              <a:tblGrid>
                <a:gridCol w="1739521">
                  <a:extLst>
                    <a:ext uri="{9D8B030D-6E8A-4147-A177-3AD203B41FA5}">
                      <a16:colId xmlns:a16="http://schemas.microsoft.com/office/drawing/2014/main" val="20000"/>
                    </a:ext>
                  </a:extLst>
                </a:gridCol>
                <a:gridCol w="883252">
                  <a:extLst>
                    <a:ext uri="{9D8B030D-6E8A-4147-A177-3AD203B41FA5}">
                      <a16:colId xmlns:a16="http://schemas.microsoft.com/office/drawing/2014/main" val="20001"/>
                    </a:ext>
                  </a:extLst>
                </a:gridCol>
                <a:gridCol w="1110907">
                  <a:extLst>
                    <a:ext uri="{9D8B030D-6E8A-4147-A177-3AD203B41FA5}">
                      <a16:colId xmlns:a16="http://schemas.microsoft.com/office/drawing/2014/main" val="20002"/>
                    </a:ext>
                  </a:extLst>
                </a:gridCol>
                <a:gridCol w="1310928">
                  <a:extLst>
                    <a:ext uri="{9D8B030D-6E8A-4147-A177-3AD203B41FA5}">
                      <a16:colId xmlns:a16="http://schemas.microsoft.com/office/drawing/2014/main" val="20003"/>
                    </a:ext>
                  </a:extLst>
                </a:gridCol>
              </a:tblGrid>
              <a:tr h="0">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Destination/Mask</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Protocol</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Interface</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tc>
                  <a:txBody>
                    <a:bodyPr/>
                    <a:lstStyle>
                      <a:lvl1pPr marL="0" algn="l" defTabSz="914034" rtl="0" eaLnBrk="1" latinLnBrk="0" hangingPunct="1">
                        <a:defRPr sz="1799" b="1" kern="1200">
                          <a:solidFill>
                            <a:schemeClr val="lt1"/>
                          </a:solidFill>
                          <a:latin typeface="Huawei Sans"/>
                          <a:ea typeface="方正兰亭黑简体"/>
                        </a:defRPr>
                      </a:lvl1pPr>
                      <a:lvl2pPr marL="457017" algn="l" defTabSz="914034" rtl="0" eaLnBrk="1" latinLnBrk="0" hangingPunct="1">
                        <a:defRPr sz="1799" b="1" kern="1200">
                          <a:solidFill>
                            <a:schemeClr val="lt1"/>
                          </a:solidFill>
                          <a:latin typeface="Huawei Sans"/>
                          <a:ea typeface="方正兰亭黑简体"/>
                        </a:defRPr>
                      </a:lvl2pPr>
                      <a:lvl3pPr marL="914034" algn="l" defTabSz="914034" rtl="0" eaLnBrk="1" latinLnBrk="0" hangingPunct="1">
                        <a:defRPr sz="1799" b="1" kern="1200">
                          <a:solidFill>
                            <a:schemeClr val="lt1"/>
                          </a:solidFill>
                          <a:latin typeface="Huawei Sans"/>
                          <a:ea typeface="方正兰亭黑简体"/>
                        </a:defRPr>
                      </a:lvl3pPr>
                      <a:lvl4pPr marL="1371051" algn="l" defTabSz="914034" rtl="0" eaLnBrk="1" latinLnBrk="0" hangingPunct="1">
                        <a:defRPr sz="1799" b="1" kern="1200">
                          <a:solidFill>
                            <a:schemeClr val="lt1"/>
                          </a:solidFill>
                          <a:latin typeface="Huawei Sans"/>
                          <a:ea typeface="方正兰亭黑简体"/>
                        </a:defRPr>
                      </a:lvl4pPr>
                      <a:lvl5pPr marL="1828068" algn="l" defTabSz="914034" rtl="0" eaLnBrk="1" latinLnBrk="0" hangingPunct="1">
                        <a:defRPr sz="1799" b="1" kern="1200">
                          <a:solidFill>
                            <a:schemeClr val="lt1"/>
                          </a:solidFill>
                          <a:latin typeface="Huawei Sans"/>
                          <a:ea typeface="方正兰亭黑简体"/>
                        </a:defRPr>
                      </a:lvl5pPr>
                      <a:lvl6pPr marL="2285086" algn="l" defTabSz="914034" rtl="0" eaLnBrk="1" latinLnBrk="0" hangingPunct="1">
                        <a:defRPr sz="1799" b="1" kern="1200">
                          <a:solidFill>
                            <a:schemeClr val="lt1"/>
                          </a:solidFill>
                          <a:latin typeface="Huawei Sans"/>
                          <a:ea typeface="方正兰亭黑简体"/>
                        </a:defRPr>
                      </a:lvl6pPr>
                      <a:lvl7pPr marL="2742103" algn="l" defTabSz="914034" rtl="0" eaLnBrk="1" latinLnBrk="0" hangingPunct="1">
                        <a:defRPr sz="1799" b="1" kern="1200">
                          <a:solidFill>
                            <a:schemeClr val="lt1"/>
                          </a:solidFill>
                          <a:latin typeface="Huawei Sans"/>
                          <a:ea typeface="方正兰亭黑简体"/>
                        </a:defRPr>
                      </a:lvl7pPr>
                      <a:lvl8pPr marL="3199120" algn="l" defTabSz="914034" rtl="0" eaLnBrk="1" latinLnBrk="0" hangingPunct="1">
                        <a:defRPr sz="1799" b="1" kern="1200">
                          <a:solidFill>
                            <a:schemeClr val="lt1"/>
                          </a:solidFill>
                          <a:latin typeface="Huawei Sans"/>
                          <a:ea typeface="方正兰亭黑简体"/>
                        </a:defRPr>
                      </a:lvl8pPr>
                      <a:lvl9pPr marL="3656137" algn="l" defTabSz="914034" rtl="0" eaLnBrk="1" latinLnBrk="0" hangingPunct="1">
                        <a:defRPr sz="1799" b="1" kern="1200">
                          <a:solidFill>
                            <a:schemeClr val="lt1"/>
                          </a:solidFill>
                          <a:latin typeface="Huawei Sans"/>
                          <a:ea typeface="方正兰亭黑简体"/>
                        </a:defRPr>
                      </a:lvl9p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err="1">
                          <a:solidFill>
                            <a:schemeClr val="tx1"/>
                          </a:solidFill>
                          <a:latin typeface="Huawei Sans" panose="020C0503030203020204" pitchFamily="34" charset="0"/>
                          <a:ea typeface="方正兰亭黑简体" panose="02000000000000000000" pitchFamily="2" charset="-122"/>
                          <a:cs typeface="+mn-cs"/>
                        </a:rPr>
                        <a:t>NextHop</a:t>
                      </a:r>
                      <a:endParaRPr lang="en-US" sz="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172.16.1.0/24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Direct</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a:solidFill>
                            <a:schemeClr val="tx1"/>
                          </a:solidFill>
                          <a:latin typeface="Huawei Sans" panose="020C0503030203020204" pitchFamily="34" charset="0"/>
                        </a:rPr>
                        <a:t>VLANIF200</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172.16.1.254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172.16.100.0/24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rPr>
                        <a:t>Direct</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a:solidFill>
                            <a:schemeClr val="tx1"/>
                          </a:solidFill>
                          <a:latin typeface="Huawei Sans" panose="020C0503030203020204" pitchFamily="34" charset="0"/>
                        </a:rPr>
                        <a:t>VLANIF201</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a:solidFill>
                            <a:schemeClr val="tx1"/>
                          </a:solidFill>
                          <a:latin typeface="Huawei Sans" panose="020C0503030203020204" pitchFamily="34" charset="0"/>
                        </a:rPr>
                        <a:t>172.16.100.1</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0">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a:solidFill>
                            <a:srgbClr val="EC7061"/>
                          </a:solidFill>
                          <a:latin typeface="Huawei Sans" panose="020C0503030203020204" pitchFamily="34" charset="0"/>
                        </a:rPr>
                        <a:t>2.2.2.0/24</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a:solidFill>
                            <a:srgbClr val="EC7061"/>
                          </a:solidFill>
                          <a:latin typeface="Huawei Sans" panose="020C0503030203020204" pitchFamily="34" charset="0"/>
                        </a:rPr>
                        <a:t>OSPF</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algn="ctr" fontAlgn="ctr"/>
                      <a:r>
                        <a:rPr lang="en-US" sz="1200" b="1">
                          <a:solidFill>
                            <a:srgbClr val="EC7061"/>
                          </a:solidFill>
                          <a:latin typeface="Huawei Sans" panose="020C0503030203020204" pitchFamily="34" charset="0"/>
                        </a:rPr>
                        <a:t>VLANIF201</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034" rtl="0" eaLnBrk="1" latinLnBrk="0" hangingPunct="1">
                        <a:defRPr sz="1799" kern="1200">
                          <a:solidFill>
                            <a:schemeClr val="dk1"/>
                          </a:solidFill>
                          <a:latin typeface="Huawei Sans"/>
                          <a:ea typeface="方正兰亭黑简体"/>
                        </a:defRPr>
                      </a:lvl1pPr>
                      <a:lvl2pPr marL="457017" algn="l" defTabSz="914034" rtl="0" eaLnBrk="1" latinLnBrk="0" hangingPunct="1">
                        <a:defRPr sz="1799" kern="1200">
                          <a:solidFill>
                            <a:schemeClr val="dk1"/>
                          </a:solidFill>
                          <a:latin typeface="Huawei Sans"/>
                          <a:ea typeface="方正兰亭黑简体"/>
                        </a:defRPr>
                      </a:lvl2pPr>
                      <a:lvl3pPr marL="914034" algn="l" defTabSz="914034" rtl="0" eaLnBrk="1" latinLnBrk="0" hangingPunct="1">
                        <a:defRPr sz="1799" kern="1200">
                          <a:solidFill>
                            <a:schemeClr val="dk1"/>
                          </a:solidFill>
                          <a:latin typeface="Huawei Sans"/>
                          <a:ea typeface="方正兰亭黑简体"/>
                        </a:defRPr>
                      </a:lvl3pPr>
                      <a:lvl4pPr marL="1371051" algn="l" defTabSz="914034" rtl="0" eaLnBrk="1" latinLnBrk="0" hangingPunct="1">
                        <a:defRPr sz="1799" kern="1200">
                          <a:solidFill>
                            <a:schemeClr val="dk1"/>
                          </a:solidFill>
                          <a:latin typeface="Huawei Sans"/>
                          <a:ea typeface="方正兰亭黑简体"/>
                        </a:defRPr>
                      </a:lvl4pPr>
                      <a:lvl5pPr marL="1828068" algn="l" defTabSz="914034" rtl="0" eaLnBrk="1" latinLnBrk="0" hangingPunct="1">
                        <a:defRPr sz="1799" kern="1200">
                          <a:solidFill>
                            <a:schemeClr val="dk1"/>
                          </a:solidFill>
                          <a:latin typeface="Huawei Sans"/>
                          <a:ea typeface="方正兰亭黑简体"/>
                        </a:defRPr>
                      </a:lvl5pPr>
                      <a:lvl6pPr marL="2285086" algn="l" defTabSz="914034" rtl="0" eaLnBrk="1" latinLnBrk="0" hangingPunct="1">
                        <a:defRPr sz="1799" kern="1200">
                          <a:solidFill>
                            <a:schemeClr val="dk1"/>
                          </a:solidFill>
                          <a:latin typeface="Huawei Sans"/>
                          <a:ea typeface="方正兰亭黑简体"/>
                        </a:defRPr>
                      </a:lvl6pPr>
                      <a:lvl7pPr marL="2742103" algn="l" defTabSz="914034" rtl="0" eaLnBrk="1" latinLnBrk="0" hangingPunct="1">
                        <a:defRPr sz="1799" kern="1200">
                          <a:solidFill>
                            <a:schemeClr val="dk1"/>
                          </a:solidFill>
                          <a:latin typeface="Huawei Sans"/>
                          <a:ea typeface="方正兰亭黑简体"/>
                        </a:defRPr>
                      </a:lvl7pPr>
                      <a:lvl8pPr marL="3199120" algn="l" defTabSz="914034" rtl="0" eaLnBrk="1" latinLnBrk="0" hangingPunct="1">
                        <a:defRPr sz="1799" kern="1200">
                          <a:solidFill>
                            <a:schemeClr val="dk1"/>
                          </a:solidFill>
                          <a:latin typeface="Huawei Sans"/>
                          <a:ea typeface="方正兰亭黑简体"/>
                        </a:defRPr>
                      </a:lvl8pPr>
                      <a:lvl9pPr marL="3656137" algn="l" defTabSz="914034" rtl="0" eaLnBrk="1" latinLnBrk="0" hangingPunct="1">
                        <a:defRPr sz="1799" kern="1200">
                          <a:solidFill>
                            <a:schemeClr val="dk1"/>
                          </a:solidFill>
                          <a:latin typeface="Huawei Sans"/>
                          <a:ea typeface="方正兰亭黑简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dirty="0">
                          <a:solidFill>
                            <a:srgbClr val="EC7061"/>
                          </a:solidFill>
                          <a:latin typeface="Huawei Sans" panose="020C0503030203020204" pitchFamily="34" charset="0"/>
                        </a:rPr>
                        <a:t>172.16.100.2</a:t>
                      </a: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3"/>
                  </a:ext>
                </a:extLst>
              </a:tr>
            </a:tbl>
          </a:graphicData>
        </a:graphic>
      </p:graphicFrame>
      <p:sp>
        <p:nvSpPr>
          <p:cNvPr id="107" name="TextBox 49"/>
          <p:cNvSpPr txBox="1"/>
          <p:nvPr/>
        </p:nvSpPr>
        <p:spPr bwMode="gray">
          <a:xfrm>
            <a:off x="6582853" y="3162722"/>
            <a:ext cx="421635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VPN instance 1's routing table on the core switch</a:t>
            </a:r>
          </a:p>
        </p:txBody>
      </p:sp>
      <p:sp>
        <p:nvSpPr>
          <p:cNvPr id="108" name="文本框 107"/>
          <p:cNvSpPr txBox="1"/>
          <p:nvPr/>
        </p:nvSpPr>
        <p:spPr bwMode="gray">
          <a:xfrm>
            <a:off x="3320108" y="3224695"/>
            <a:ext cx="99899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VPN instance 1</a:t>
            </a:r>
          </a:p>
        </p:txBody>
      </p:sp>
      <p:sp>
        <p:nvSpPr>
          <p:cNvPr id="109" name="TextBox 53"/>
          <p:cNvSpPr txBox="1"/>
          <p:nvPr/>
        </p:nvSpPr>
        <p:spPr bwMode="gray">
          <a:xfrm>
            <a:off x="6135008" y="4927629"/>
            <a:ext cx="5516622" cy="938719"/>
          </a:xfrm>
          <a:prstGeom prst="rect">
            <a:avLst/>
          </a:prstGeom>
          <a:noFill/>
        </p:spPr>
        <p:txBody>
          <a:bodyPr wrap="square" rtlCol="0">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Either multiple dynamic routing protocols or multiple processes of a specific dynamic routing protocol can run on a device. A dynamic routing protocol process associated with a VPN instance serves the instance, and the device installs the routes learned from the process to the routing table of the VPN instance.</a:t>
            </a:r>
          </a:p>
        </p:txBody>
      </p:sp>
      <p:sp>
        <p:nvSpPr>
          <p:cNvPr id="110" name="任意多边形 109"/>
          <p:cNvSpPr/>
          <p:nvPr/>
        </p:nvSpPr>
        <p:spPr bwMode="gray">
          <a:xfrm>
            <a:off x="3453593" y="2240443"/>
            <a:ext cx="458007" cy="1019976"/>
          </a:xfrm>
          <a:custGeom>
            <a:avLst/>
            <a:gdLst>
              <a:gd name="connsiteX0" fmla="*/ 458007 w 458007"/>
              <a:gd name="connsiteY0" fmla="*/ 16983 h 1071083"/>
              <a:gd name="connsiteX1" fmla="*/ 807 w 458007"/>
              <a:gd name="connsiteY1" fmla="*/ 143983 h 1071083"/>
              <a:gd name="connsiteX2" fmla="*/ 369107 w 458007"/>
              <a:gd name="connsiteY2" fmla="*/ 1071083 h 1071083"/>
            </a:gdLst>
            <a:ahLst/>
            <a:cxnLst>
              <a:cxn ang="0">
                <a:pos x="connsiteX0" y="connsiteY0"/>
              </a:cxn>
              <a:cxn ang="0">
                <a:pos x="connsiteX1" y="connsiteY1"/>
              </a:cxn>
              <a:cxn ang="0">
                <a:pos x="connsiteX2" y="connsiteY2"/>
              </a:cxn>
            </a:cxnLst>
            <a:rect l="l" t="t" r="r" b="b"/>
            <a:pathLst>
              <a:path w="458007" h="1071083">
                <a:moveTo>
                  <a:pt x="458007" y="16983"/>
                </a:moveTo>
                <a:cubicBezTo>
                  <a:pt x="236815" y="-7359"/>
                  <a:pt x="15624" y="-31700"/>
                  <a:pt x="807" y="143983"/>
                </a:cubicBezTo>
                <a:cubicBezTo>
                  <a:pt x="-14010" y="319666"/>
                  <a:pt x="177548" y="695374"/>
                  <a:pt x="369107" y="1071083"/>
                </a:cubicBezTo>
              </a:path>
            </a:pathLst>
          </a:custGeom>
          <a:noFill/>
          <a:ln w="31750" cap="flat" cmpd="sng" algn="ctr">
            <a:solidFill>
              <a:srgbClr val="FFD17D"/>
            </a:solidFill>
            <a:prstDash val="solid"/>
            <a:miter lim="800000"/>
            <a:headEnd type="triangle"/>
            <a:tailEnd type="triangle"/>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endParaRPr>
          </a:p>
        </p:txBody>
      </p:sp>
      <p:sp>
        <p:nvSpPr>
          <p:cNvPr id="111" name="文本框 110"/>
          <p:cNvSpPr txBox="1"/>
          <p:nvPr/>
        </p:nvSpPr>
        <p:spPr bwMode="gray">
          <a:xfrm>
            <a:off x="2577209" y="1970586"/>
            <a:ext cx="1453235"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rPr>
              <a:t>Deploy OSPF.</a:t>
            </a:r>
          </a:p>
        </p:txBody>
      </p:sp>
      <p:sp>
        <p:nvSpPr>
          <p:cNvPr id="112" name="文本框 111"/>
          <p:cNvSpPr txBox="1"/>
          <p:nvPr/>
        </p:nvSpPr>
        <p:spPr bwMode="gray">
          <a:xfrm>
            <a:off x="1410822" y="2184732"/>
            <a:ext cx="45557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rPr>
              <a:t>R1</a:t>
            </a:r>
          </a:p>
        </p:txBody>
      </p:sp>
      <p:sp>
        <p:nvSpPr>
          <p:cNvPr id="113" name="文本框 112"/>
          <p:cNvSpPr txBox="1"/>
          <p:nvPr/>
        </p:nvSpPr>
        <p:spPr bwMode="gray">
          <a:xfrm>
            <a:off x="4468683" y="2171244"/>
            <a:ext cx="45557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rPr>
              <a:t>R2</a:t>
            </a:r>
          </a:p>
        </p:txBody>
      </p:sp>
      <p:sp>
        <p:nvSpPr>
          <p:cNvPr id="2" name="Title 1">
            <a:extLst>
              <a:ext uri="{FF2B5EF4-FFF2-40B4-BE49-F238E27FC236}">
                <a16:creationId xmlns:a16="http://schemas.microsoft.com/office/drawing/2014/main" id="{1420F82C-3978-4C2D-8ED5-C522D434CC84}"/>
              </a:ext>
            </a:extLst>
          </p:cNvPr>
          <p:cNvSpPr>
            <a:spLocks noGrp="1"/>
          </p:cNvSpPr>
          <p:nvPr>
            <p:ph type="title"/>
          </p:nvPr>
        </p:nvSpPr>
        <p:spPr bwMode="gray">
          <a:xfrm>
            <a:off x="1594800" y="410400"/>
            <a:ext cx="10154288" cy="640800"/>
          </a:xfrm>
        </p:spPr>
        <p:txBody>
          <a:bodyPr/>
          <a:lstStyle/>
          <a:p>
            <a:r>
              <a:rPr lang="en-US" sz="3200" dirty="0"/>
              <a:t>Example: Configuring a Dynamic Routing Protocol</a:t>
            </a:r>
          </a:p>
        </p:txBody>
      </p:sp>
    </p:spTree>
    <p:extLst>
      <p:ext uri="{BB962C8B-B14F-4D97-AF65-F5344CB8AC3E}">
        <p14:creationId xmlns:p14="http://schemas.microsoft.com/office/powerpoint/2010/main" val="4169087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圆角矩形 75"/>
          <p:cNvSpPr/>
          <p:nvPr/>
        </p:nvSpPr>
        <p:spPr bwMode="gray">
          <a:xfrm>
            <a:off x="517529" y="1301002"/>
            <a:ext cx="5485706" cy="394020"/>
          </a:xfrm>
          <a:prstGeom prst="roundRect">
            <a:avLst>
              <a:gd name="adj" fmla="val 10604"/>
            </a:avLst>
          </a:prstGeom>
          <a:solidFill>
            <a:srgbClr val="00B0F0"/>
          </a:solidFill>
          <a:ln>
            <a:noFill/>
          </a:ln>
        </p:spPr>
        <p:txBody>
          <a:bodyPr wrap="square"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rPr>
              <a:t>Firewall Virtual System</a:t>
            </a:r>
          </a:p>
        </p:txBody>
      </p:sp>
      <p:sp>
        <p:nvSpPr>
          <p:cNvPr id="153" name="圆角矩形 75"/>
          <p:cNvSpPr/>
          <p:nvPr/>
        </p:nvSpPr>
        <p:spPr bwMode="gray">
          <a:xfrm>
            <a:off x="517529" y="1732507"/>
            <a:ext cx="5485706" cy="4380058"/>
          </a:xfrm>
          <a:prstGeom prst="roundRect">
            <a:avLst>
              <a:gd name="adj" fmla="val 874"/>
            </a:avLst>
          </a:prstGeom>
          <a:noFill/>
          <a:ln w="9525" cap="flat" cmpd="sng" algn="ctr">
            <a:solidFill>
              <a:sysClr val="window" lastClr="FFFFFF">
                <a:lumMod val="65000"/>
              </a:sysClr>
            </a:solidFill>
            <a:prstDash val="solid"/>
            <a:miter lim="800000"/>
          </a:ln>
          <a:effectLst/>
        </p:spPr>
        <p:txBody>
          <a:bodyPr wrap="square" lIns="72000" tIns="36000" rIns="72000" bIns="36000" rtlCol="0" anchor="t" anchorCtr="0">
            <a:noAutofit/>
          </a:bodyPr>
          <a:lstStyle/>
          <a:p>
            <a:pPr marL="0" marR="0" lvl="0" indent="0" algn="just" defTabSz="914400" eaLnBrk="1" fontAlgn="ctr" latinLnBrk="0" hangingPunct="1">
              <a:lnSpc>
                <a:spcPts val="2600"/>
              </a:lnSpc>
              <a:spcBef>
                <a:spcPts val="0"/>
              </a:spcBef>
              <a:spcAft>
                <a:spcPts val="600"/>
              </a:spcAft>
              <a:buClrTx/>
              <a:buSzTx/>
              <a:buFontTx/>
              <a:buNone/>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54" name="圆角矩形 75"/>
          <p:cNvSpPr/>
          <p:nvPr/>
        </p:nvSpPr>
        <p:spPr bwMode="gray">
          <a:xfrm>
            <a:off x="6155635" y="1301002"/>
            <a:ext cx="5485706" cy="394020"/>
          </a:xfrm>
          <a:prstGeom prst="roundRect">
            <a:avLst>
              <a:gd name="adj" fmla="val 10604"/>
            </a:avLst>
          </a:prstGeom>
          <a:solidFill>
            <a:srgbClr val="00B0F0"/>
          </a:solidFill>
          <a:ln>
            <a:noFill/>
          </a:ln>
        </p:spPr>
        <p:txBody>
          <a:bodyPr wrap="square"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rPr>
              <a:t>BGP/MPLS IP VPN</a:t>
            </a:r>
          </a:p>
        </p:txBody>
      </p:sp>
      <p:sp>
        <p:nvSpPr>
          <p:cNvPr id="155" name="圆角矩形 75"/>
          <p:cNvSpPr/>
          <p:nvPr/>
        </p:nvSpPr>
        <p:spPr bwMode="gray">
          <a:xfrm>
            <a:off x="6155635" y="1732507"/>
            <a:ext cx="5485706" cy="4380058"/>
          </a:xfrm>
          <a:prstGeom prst="roundRect">
            <a:avLst>
              <a:gd name="adj" fmla="val 874"/>
            </a:avLst>
          </a:prstGeom>
          <a:noFill/>
          <a:ln w="9525" cap="flat" cmpd="sng" algn="ctr">
            <a:solidFill>
              <a:sysClr val="window" lastClr="FFFFFF">
                <a:lumMod val="65000"/>
              </a:sysClr>
            </a:solidFill>
            <a:prstDash val="solid"/>
            <a:miter lim="800000"/>
          </a:ln>
          <a:effectLst/>
        </p:spPr>
        <p:txBody>
          <a:bodyPr wrap="square" lIns="72000" tIns="36000" rIns="72000" bIns="36000" rtlCol="0" anchor="t" anchorCtr="0">
            <a:noAutofit/>
          </a:bodyPr>
          <a:lstStyle/>
          <a:p>
            <a:pPr marL="0" marR="0" lvl="0" indent="0" algn="just" defTabSz="914400" eaLnBrk="1" fontAlgn="ctr" latinLnBrk="0" hangingPunct="1">
              <a:lnSpc>
                <a:spcPts val="2600"/>
              </a:lnSpc>
              <a:spcBef>
                <a:spcPts val="0"/>
              </a:spcBef>
              <a:spcAft>
                <a:spcPts val="600"/>
              </a:spcAft>
              <a:buClrTx/>
              <a:buSzTx/>
              <a:buFontTx/>
              <a:buNone/>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pic>
        <p:nvPicPr>
          <p:cNvPr id="156" name="图片 1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50844" y="2829776"/>
            <a:ext cx="540000" cy="442174"/>
          </a:xfrm>
          <a:prstGeom prst="rect">
            <a:avLst/>
          </a:prstGeom>
        </p:spPr>
      </p:pic>
      <p:sp>
        <p:nvSpPr>
          <p:cNvPr id="157" name="下箭头 63"/>
          <p:cNvSpPr/>
          <p:nvPr/>
        </p:nvSpPr>
        <p:spPr bwMode="gray">
          <a:xfrm rot="5400000" flipV="1">
            <a:off x="1610844" y="2664073"/>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58" name="圆角矩形 157"/>
          <p:cNvSpPr/>
          <p:nvPr/>
        </p:nvSpPr>
        <p:spPr bwMode="gray">
          <a:xfrm>
            <a:off x="2492733" y="2176670"/>
            <a:ext cx="3102997" cy="1759226"/>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defTabSz="914400" eaLnBrk="1" fontAlgn="ctr" latinLnBrk="0" hangingPunct="1">
              <a:lnSpc>
                <a:spcPts val="2200"/>
              </a:lnSpc>
              <a:spcBef>
                <a:spcPts val="0"/>
              </a:spcBef>
              <a:spcAft>
                <a:spcPts val="0"/>
              </a:spcAft>
              <a:buClrTx/>
              <a:buSzTx/>
              <a:buFontTx/>
              <a:buNone/>
              <a:tabLst/>
              <a:defRPr/>
            </a:pPr>
            <a:endParaRPr kumimoji="0" lang="zh-CN" altLang="en-US" sz="1600" b="0" i="1" u="none" strike="noStrike" kern="0" cap="none" spc="0" normalizeH="0" baseline="0" noProof="0" dirty="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59" name="圆角矩形 158"/>
          <p:cNvSpPr/>
          <p:nvPr/>
        </p:nvSpPr>
        <p:spPr bwMode="gray">
          <a:xfrm>
            <a:off x="2589213" y="2268215"/>
            <a:ext cx="446069" cy="1123121"/>
          </a:xfrm>
          <a:prstGeom prst="roundRect">
            <a:avLst/>
          </a:prstGeom>
          <a:solidFill>
            <a:srgbClr val="00B0F0"/>
          </a:solidFill>
          <a:ln w="12700" cap="flat" cmpd="sng" algn="ctr">
            <a:noFill/>
            <a:prstDash val="solid"/>
            <a:miter lim="800000"/>
          </a:ln>
          <a:effectLst/>
        </p:spPr>
        <p:txBody>
          <a:bodyPr vert="vert270"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kern="0" dirty="0">
                <a:solidFill>
                  <a:prstClr val="white"/>
                </a:solidFill>
                <a:latin typeface="Huawei Sans" panose="020C0503030203020204" pitchFamily="34" charset="0"/>
                <a:ea typeface="方正兰亭黑简体"/>
              </a:rPr>
              <a:t>Virtual system </a:t>
            </a:r>
            <a:r>
              <a:rPr kumimoji="0" lang="en-US"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rPr>
              <a:t>A</a:t>
            </a:r>
          </a:p>
        </p:txBody>
      </p:sp>
      <p:sp>
        <p:nvSpPr>
          <p:cNvPr id="160" name="圆角矩形 159"/>
          <p:cNvSpPr/>
          <p:nvPr/>
        </p:nvSpPr>
        <p:spPr bwMode="gray">
          <a:xfrm>
            <a:off x="3330990" y="2268214"/>
            <a:ext cx="446069" cy="1123121"/>
          </a:xfrm>
          <a:prstGeom prst="roundRect">
            <a:avLst/>
          </a:prstGeom>
          <a:solidFill>
            <a:srgbClr val="00B0F0"/>
          </a:solidFill>
          <a:ln w="12700" cap="flat" cmpd="sng" algn="ctr">
            <a:noFill/>
            <a:prstDash val="solid"/>
            <a:miter lim="800000"/>
          </a:ln>
          <a:effectLst/>
        </p:spPr>
        <p:txBody>
          <a:bodyPr vert="vert270" wrap="square" rtlCol="0" anchor="ctr">
            <a:noAutofit/>
          </a:bodyPr>
          <a:lstStyle/>
          <a:p>
            <a:pPr lvl="0" algn="ctr" defTabSz="914400" fontAlgn="ctr">
              <a:defRPr/>
            </a:pPr>
            <a:r>
              <a:rPr lang="en-US" altLang="zh-CN" sz="1400" kern="0" dirty="0">
                <a:solidFill>
                  <a:prstClr val="white"/>
                </a:solidFill>
                <a:latin typeface="Huawei Sans" panose="020C0503030203020204" pitchFamily="34" charset="0"/>
              </a:rPr>
              <a:t>Virtual system</a:t>
            </a:r>
            <a:r>
              <a:rPr kumimoji="0" lang="en-US"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rPr>
              <a:t> B</a:t>
            </a:r>
          </a:p>
        </p:txBody>
      </p:sp>
      <p:sp>
        <p:nvSpPr>
          <p:cNvPr id="161" name="圆角矩形 160"/>
          <p:cNvSpPr/>
          <p:nvPr/>
        </p:nvSpPr>
        <p:spPr bwMode="gray">
          <a:xfrm>
            <a:off x="4092471" y="2268213"/>
            <a:ext cx="446069" cy="1123121"/>
          </a:xfrm>
          <a:prstGeom prst="roundRect">
            <a:avLst/>
          </a:prstGeom>
          <a:solidFill>
            <a:srgbClr val="00B0F0"/>
          </a:solidFill>
          <a:ln w="12700" cap="flat" cmpd="sng" algn="ctr">
            <a:noFill/>
            <a:prstDash val="solid"/>
            <a:miter lim="800000"/>
          </a:ln>
          <a:effectLst/>
        </p:spPr>
        <p:txBody>
          <a:bodyPr vert="vert270" wrap="square" rtlCol="0" anchor="ctr">
            <a:noAutofit/>
          </a:bodyPr>
          <a:lstStyle/>
          <a:p>
            <a:pPr lvl="0" algn="ctr" defTabSz="914400" fontAlgn="ctr">
              <a:defRPr/>
            </a:pPr>
            <a:r>
              <a:rPr lang="en-US" altLang="zh-CN" sz="1400" kern="0" dirty="0">
                <a:solidFill>
                  <a:prstClr val="white"/>
                </a:solidFill>
                <a:latin typeface="Huawei Sans" panose="020C0503030203020204" pitchFamily="34" charset="0"/>
              </a:rPr>
              <a:t>Virtual system</a:t>
            </a:r>
            <a:r>
              <a:rPr kumimoji="0" lang="en-US"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rPr>
              <a:t> C</a:t>
            </a:r>
          </a:p>
        </p:txBody>
      </p:sp>
      <p:sp>
        <p:nvSpPr>
          <p:cNvPr id="162" name="圆角矩形 161"/>
          <p:cNvSpPr/>
          <p:nvPr/>
        </p:nvSpPr>
        <p:spPr bwMode="gray">
          <a:xfrm>
            <a:off x="2610425" y="3459033"/>
            <a:ext cx="2866036" cy="409162"/>
          </a:xfrm>
          <a:prstGeom prst="roundRect">
            <a:avLst/>
          </a:prstGeom>
          <a:solidFill>
            <a:sysClr val="window" lastClr="FFFFFF">
              <a:lumMod val="65000"/>
            </a:sysClr>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rPr>
              <a:t>Root system</a:t>
            </a:r>
          </a:p>
        </p:txBody>
      </p:sp>
      <p:sp>
        <p:nvSpPr>
          <p:cNvPr id="163" name="文本框 162"/>
          <p:cNvSpPr txBox="1"/>
          <p:nvPr/>
        </p:nvSpPr>
        <p:spPr bwMode="gray">
          <a:xfrm>
            <a:off x="4834248" y="2574600"/>
            <a:ext cx="34336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rPr>
              <a:t>...</a:t>
            </a:r>
          </a:p>
        </p:txBody>
      </p:sp>
      <p:sp>
        <p:nvSpPr>
          <p:cNvPr id="164" name="文本框 163"/>
          <p:cNvSpPr txBox="1"/>
          <p:nvPr/>
        </p:nvSpPr>
        <p:spPr bwMode="gray">
          <a:xfrm>
            <a:off x="516561" y="4057703"/>
            <a:ext cx="5486674" cy="2054862"/>
          </a:xfrm>
          <a:prstGeom prst="rect">
            <a:avLst/>
          </a:prstGeom>
          <a:noFill/>
        </p:spPr>
        <p:txBody>
          <a:bodyPr wrap="square" rtlCol="0">
            <a:noAutofit/>
          </a:bodyPr>
          <a:lstStyle/>
          <a:p>
            <a:pPr marL="0" marR="0" lvl="0" indent="0" defTabSz="914400" eaLnBrk="1" fontAlgn="ctr" latinLnBrk="0" hangingPunct="1">
              <a:lnSpc>
                <a:spcPct val="115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Virtual systems (VSs) are logical devices divided </a:t>
            </a:r>
            <a:r>
              <a:rPr lang="en-US" sz="1400" kern="0" dirty="0">
                <a:solidFill>
                  <a:prstClr val="black"/>
                </a:solidFill>
                <a:latin typeface="Huawei Sans" panose="020C0503030203020204" pitchFamily="34" charset="0"/>
              </a:rPr>
              <a:t>from</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 a physical device and are working separately. A virtual system has the following characteristics:</a:t>
            </a:r>
          </a:p>
          <a:p>
            <a:pPr marL="285750" marR="0" lvl="0" indent="-285750" defTabSz="914400" eaLnBrk="1" fontAlgn="ctr" latinLnBrk="0" hangingPunct="1">
              <a:lnSpc>
                <a:spcPct val="115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Resource virtualization: Each VM has exclusive resources, including interfaces, VLANs, policies, and sessions.</a:t>
            </a:r>
          </a:p>
          <a:p>
            <a:pPr marL="285750" marR="0" lvl="0" indent="-285750" defTabSz="914400" eaLnBrk="1" fontAlgn="ctr" latinLnBrk="0" hangingPunct="1">
              <a:lnSpc>
                <a:spcPct val="115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Route virtualization: Each VM has its own routing table and is isolated from the other VMs.</a:t>
            </a:r>
          </a:p>
          <a:p>
            <a:pPr marL="0" marR="0" lvl="0" indent="0" defTabSz="914400" eaLnBrk="1" fontAlgn="ctr" latinLnBrk="0" hangingPunct="1">
              <a:lnSpc>
                <a:spcPct val="115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Route virtualization is implemented by creating VPN instances.</a:t>
            </a:r>
          </a:p>
        </p:txBody>
      </p:sp>
      <p:sp>
        <p:nvSpPr>
          <p:cNvPr id="165" name="圆角矩形 164"/>
          <p:cNvSpPr/>
          <p:nvPr/>
        </p:nvSpPr>
        <p:spPr bwMode="gray">
          <a:xfrm>
            <a:off x="7928463" y="1856691"/>
            <a:ext cx="1730545" cy="1879284"/>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66" name="矩形: 圆角 59">
            <a:extLst>
              <a:ext uri="{FF2B5EF4-FFF2-40B4-BE49-F238E27FC236}">
                <a16:creationId xmlns:a16="http://schemas.microsoft.com/office/drawing/2014/main" id="{0C6927D4-E6E8-412C-96E2-460C2397F385}"/>
              </a:ext>
            </a:extLst>
          </p:cNvPr>
          <p:cNvSpPr>
            <a:spLocks/>
          </p:cNvSpPr>
          <p:nvPr/>
        </p:nvSpPr>
        <p:spPr bwMode="gray">
          <a:xfrm>
            <a:off x="10020336" y="1848877"/>
            <a:ext cx="1392229" cy="848905"/>
          </a:xfrm>
          <a:prstGeom prst="roundRect">
            <a:avLst/>
          </a:prstGeom>
          <a:solidFill>
            <a:sysClr val="window" lastClr="FFFFFF"/>
          </a:solidFill>
          <a:ln w="19050" cap="flat" cmpd="sng" algn="ctr">
            <a:solidFill>
              <a:srgbClr val="EC7061">
                <a:lumMod val="60000"/>
                <a:lumOff val="40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cxnSp>
        <p:nvCxnSpPr>
          <p:cNvPr id="167" name="直接连接符 166"/>
          <p:cNvCxnSpPr>
            <a:endCxn id="175" idx="1"/>
          </p:cNvCxnSpPr>
          <p:nvPr/>
        </p:nvCxnSpPr>
        <p:spPr bwMode="gray">
          <a:xfrm flipV="1">
            <a:off x="9693356" y="2139867"/>
            <a:ext cx="485179" cy="0"/>
          </a:xfrm>
          <a:prstGeom prst="line">
            <a:avLst/>
          </a:prstGeom>
          <a:noFill/>
          <a:ln w="12700" cap="flat" cmpd="sng" algn="ctr">
            <a:solidFill>
              <a:sysClr val="windowText" lastClr="000000"/>
            </a:solidFill>
            <a:prstDash val="solid"/>
            <a:miter lim="800000"/>
          </a:ln>
          <a:effectLst/>
        </p:spPr>
      </p:cxnSp>
      <p:sp>
        <p:nvSpPr>
          <p:cNvPr id="168" name="矩形: 圆角 59">
            <a:extLst>
              <a:ext uri="{FF2B5EF4-FFF2-40B4-BE49-F238E27FC236}">
                <a16:creationId xmlns:a16="http://schemas.microsoft.com/office/drawing/2014/main" id="{0C6927D4-E6E8-412C-96E2-460C2397F385}"/>
              </a:ext>
            </a:extLst>
          </p:cNvPr>
          <p:cNvSpPr>
            <a:spLocks/>
          </p:cNvSpPr>
          <p:nvPr/>
        </p:nvSpPr>
        <p:spPr bwMode="gray">
          <a:xfrm>
            <a:off x="10020336" y="2884939"/>
            <a:ext cx="1392229" cy="848905"/>
          </a:xfrm>
          <a:prstGeom prst="roundRect">
            <a:avLst/>
          </a:prstGeom>
          <a:solidFill>
            <a:sysClr val="window" lastClr="FFFFFF"/>
          </a:solidFill>
          <a:ln w="19050" cap="flat" cmpd="sng" algn="ctr">
            <a:solidFill>
              <a:srgbClr val="8BC9A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69" name="矩形: 圆角 59">
            <a:extLst>
              <a:ext uri="{FF2B5EF4-FFF2-40B4-BE49-F238E27FC236}">
                <a16:creationId xmlns:a16="http://schemas.microsoft.com/office/drawing/2014/main" id="{0C6927D4-E6E8-412C-96E2-460C2397F385}"/>
              </a:ext>
            </a:extLst>
          </p:cNvPr>
          <p:cNvSpPr>
            <a:spLocks/>
          </p:cNvSpPr>
          <p:nvPr/>
        </p:nvSpPr>
        <p:spPr bwMode="gray">
          <a:xfrm>
            <a:off x="6332605" y="2931533"/>
            <a:ext cx="1387941" cy="848905"/>
          </a:xfrm>
          <a:prstGeom prst="roundRect">
            <a:avLst/>
          </a:prstGeom>
          <a:solidFill>
            <a:sysClr val="window" lastClr="FFFFFF"/>
          </a:solidFill>
          <a:ln w="19050" cap="flat" cmpd="sng" algn="ctr">
            <a:solidFill>
              <a:srgbClr val="8BC9A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70" name="矩形: 圆角 59">
            <a:extLst>
              <a:ext uri="{FF2B5EF4-FFF2-40B4-BE49-F238E27FC236}">
                <a16:creationId xmlns:a16="http://schemas.microsoft.com/office/drawing/2014/main" id="{0C6927D4-E6E8-412C-96E2-460C2397F385}"/>
              </a:ext>
            </a:extLst>
          </p:cNvPr>
          <p:cNvSpPr>
            <a:spLocks/>
          </p:cNvSpPr>
          <p:nvPr/>
        </p:nvSpPr>
        <p:spPr bwMode="gray">
          <a:xfrm>
            <a:off x="6328777" y="1860776"/>
            <a:ext cx="1382024" cy="848905"/>
          </a:xfrm>
          <a:prstGeom prst="roundRect">
            <a:avLst/>
          </a:prstGeom>
          <a:solidFill>
            <a:sysClr val="window" lastClr="FFFFFF"/>
          </a:solidFill>
          <a:ln w="19050" cap="flat" cmpd="sng" algn="ctr">
            <a:solidFill>
              <a:srgbClr val="EC7061">
                <a:lumMod val="60000"/>
                <a:lumOff val="40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pic>
        <p:nvPicPr>
          <p:cNvPr id="171" name="Picture 12" descr="E:\2016.01\1.12 扁平化图标\蓝色\AR-蓝色最新-40.png"/>
          <p:cNvPicPr>
            <a:picLocks noChangeAspect="1" noChangeArrowheads="1"/>
          </p:cNvPicPr>
          <p:nvPr/>
        </p:nvPicPr>
        <p:blipFill>
          <a:blip r:embed="rId4" cstate="print"/>
          <a:srcRect/>
          <a:stretch>
            <a:fillRect/>
          </a:stretch>
        </p:blipFill>
        <p:spPr bwMode="gray">
          <a:xfrm>
            <a:off x="7018457" y="3140673"/>
            <a:ext cx="540000" cy="441818"/>
          </a:xfrm>
          <a:prstGeom prst="rect">
            <a:avLst/>
          </a:prstGeom>
          <a:noFill/>
        </p:spPr>
      </p:pic>
      <p:pic>
        <p:nvPicPr>
          <p:cNvPr id="172" name="Picture 12" descr="E:\2016.01\1.12 扁平化图标\蓝色\AR-蓝色最新-40.png"/>
          <p:cNvPicPr>
            <a:picLocks noChangeAspect="1" noChangeArrowheads="1"/>
          </p:cNvPicPr>
          <p:nvPr/>
        </p:nvPicPr>
        <p:blipFill>
          <a:blip r:embed="rId4" cstate="print"/>
          <a:srcRect/>
          <a:stretch>
            <a:fillRect/>
          </a:stretch>
        </p:blipFill>
        <p:spPr bwMode="gray">
          <a:xfrm>
            <a:off x="7018457" y="2013546"/>
            <a:ext cx="540000" cy="441818"/>
          </a:xfrm>
          <a:prstGeom prst="rect">
            <a:avLst/>
          </a:prstGeom>
          <a:noFill/>
        </p:spPr>
      </p:pic>
      <p:pic>
        <p:nvPicPr>
          <p:cNvPr id="173" name="Picture 12" descr="E:\2016.01\1.12 扁平化图标\蓝色\AR-蓝色最新-40.png"/>
          <p:cNvPicPr>
            <a:picLocks noChangeAspect="1" noChangeArrowheads="1"/>
          </p:cNvPicPr>
          <p:nvPr/>
        </p:nvPicPr>
        <p:blipFill>
          <a:blip r:embed="rId4" cstate="print"/>
          <a:srcRect/>
          <a:stretch>
            <a:fillRect/>
          </a:stretch>
        </p:blipFill>
        <p:spPr bwMode="gray">
          <a:xfrm>
            <a:off x="7661301" y="2523656"/>
            <a:ext cx="540000" cy="441818"/>
          </a:xfrm>
          <a:prstGeom prst="rect">
            <a:avLst/>
          </a:prstGeom>
          <a:noFill/>
        </p:spPr>
      </p:pic>
      <p:pic>
        <p:nvPicPr>
          <p:cNvPr id="174" name="Picture 12" descr="E:\2016.01\1.12 扁平化图标\蓝色\AR-蓝色最新-40.png"/>
          <p:cNvPicPr>
            <a:picLocks noChangeAspect="1" noChangeArrowheads="1"/>
          </p:cNvPicPr>
          <p:nvPr/>
        </p:nvPicPr>
        <p:blipFill>
          <a:blip r:embed="rId4" cstate="print"/>
          <a:srcRect/>
          <a:stretch>
            <a:fillRect/>
          </a:stretch>
        </p:blipFill>
        <p:spPr bwMode="gray">
          <a:xfrm>
            <a:off x="10162741" y="3041946"/>
            <a:ext cx="540000" cy="441818"/>
          </a:xfrm>
          <a:prstGeom prst="rect">
            <a:avLst/>
          </a:prstGeom>
          <a:noFill/>
        </p:spPr>
      </p:pic>
      <p:pic>
        <p:nvPicPr>
          <p:cNvPr id="175" name="Picture 12" descr="E:\2016.01\1.12 扁平化图标\蓝色\AR-蓝色最新-40.png"/>
          <p:cNvPicPr>
            <a:picLocks noChangeAspect="1" noChangeArrowheads="1"/>
          </p:cNvPicPr>
          <p:nvPr/>
        </p:nvPicPr>
        <p:blipFill>
          <a:blip r:embed="rId4" cstate="print"/>
          <a:srcRect/>
          <a:stretch>
            <a:fillRect/>
          </a:stretch>
        </p:blipFill>
        <p:spPr bwMode="gray">
          <a:xfrm>
            <a:off x="10178535" y="1918958"/>
            <a:ext cx="540000" cy="441818"/>
          </a:xfrm>
          <a:prstGeom prst="rect">
            <a:avLst/>
          </a:prstGeom>
          <a:noFill/>
        </p:spPr>
      </p:pic>
      <p:pic>
        <p:nvPicPr>
          <p:cNvPr id="176" name="Picture 12" descr="E:\2016.01\1.12 扁平化图标\蓝色\AR-蓝色最新-40.png"/>
          <p:cNvPicPr>
            <a:picLocks noChangeAspect="1" noChangeArrowheads="1"/>
          </p:cNvPicPr>
          <p:nvPr/>
        </p:nvPicPr>
        <p:blipFill>
          <a:blip r:embed="rId4" cstate="print"/>
          <a:srcRect/>
          <a:stretch>
            <a:fillRect/>
          </a:stretch>
        </p:blipFill>
        <p:spPr bwMode="gray">
          <a:xfrm>
            <a:off x="8599884" y="1933739"/>
            <a:ext cx="540000" cy="441818"/>
          </a:xfrm>
          <a:prstGeom prst="rect">
            <a:avLst/>
          </a:prstGeom>
          <a:noFill/>
        </p:spPr>
      </p:pic>
      <p:pic>
        <p:nvPicPr>
          <p:cNvPr id="177" name="Picture 12" descr="E:\2016.01\1.12 扁平化图标\蓝色\AR-蓝色最新-40.png"/>
          <p:cNvPicPr>
            <a:picLocks noChangeAspect="1" noChangeArrowheads="1"/>
          </p:cNvPicPr>
          <p:nvPr/>
        </p:nvPicPr>
        <p:blipFill>
          <a:blip r:embed="rId4" cstate="print"/>
          <a:srcRect/>
          <a:stretch>
            <a:fillRect/>
          </a:stretch>
        </p:blipFill>
        <p:spPr bwMode="gray">
          <a:xfrm>
            <a:off x="8599884" y="3033507"/>
            <a:ext cx="540000" cy="441818"/>
          </a:xfrm>
          <a:prstGeom prst="rect">
            <a:avLst/>
          </a:prstGeom>
          <a:noFill/>
        </p:spPr>
      </p:pic>
      <p:cxnSp>
        <p:nvCxnSpPr>
          <p:cNvPr id="178" name="直接连接符 177"/>
          <p:cNvCxnSpPr>
            <a:stCxn id="176" idx="1"/>
            <a:endCxn id="173" idx="3"/>
          </p:cNvCxnSpPr>
          <p:nvPr/>
        </p:nvCxnSpPr>
        <p:spPr bwMode="gray">
          <a:xfrm flipH="1">
            <a:off x="8201301" y="2154648"/>
            <a:ext cx="398583" cy="589917"/>
          </a:xfrm>
          <a:prstGeom prst="line">
            <a:avLst/>
          </a:prstGeom>
          <a:noFill/>
          <a:ln w="12700" cap="flat" cmpd="sng" algn="ctr">
            <a:solidFill>
              <a:sysClr val="windowText" lastClr="000000"/>
            </a:solidFill>
            <a:prstDash val="solid"/>
            <a:miter lim="800000"/>
          </a:ln>
          <a:effectLst/>
        </p:spPr>
      </p:cxnSp>
      <p:cxnSp>
        <p:nvCxnSpPr>
          <p:cNvPr id="179" name="直接连接符 178"/>
          <p:cNvCxnSpPr>
            <a:stCxn id="202" idx="1"/>
            <a:endCxn id="176" idx="3"/>
          </p:cNvCxnSpPr>
          <p:nvPr/>
        </p:nvCxnSpPr>
        <p:spPr bwMode="gray">
          <a:xfrm flipH="1">
            <a:off x="9139884" y="2154648"/>
            <a:ext cx="236494" cy="0"/>
          </a:xfrm>
          <a:prstGeom prst="line">
            <a:avLst/>
          </a:prstGeom>
          <a:noFill/>
          <a:ln w="12700" cap="flat" cmpd="sng" algn="ctr">
            <a:solidFill>
              <a:sysClr val="windowText" lastClr="000000"/>
            </a:solidFill>
            <a:prstDash val="solid"/>
            <a:miter lim="800000"/>
          </a:ln>
          <a:effectLst/>
        </p:spPr>
      </p:cxnSp>
      <p:cxnSp>
        <p:nvCxnSpPr>
          <p:cNvPr id="180" name="直接连接符 179"/>
          <p:cNvCxnSpPr>
            <a:stCxn id="176" idx="2"/>
            <a:endCxn id="177" idx="0"/>
          </p:cNvCxnSpPr>
          <p:nvPr/>
        </p:nvCxnSpPr>
        <p:spPr bwMode="gray">
          <a:xfrm>
            <a:off x="8869884" y="2375557"/>
            <a:ext cx="0" cy="657950"/>
          </a:xfrm>
          <a:prstGeom prst="line">
            <a:avLst/>
          </a:prstGeom>
          <a:noFill/>
          <a:ln w="12700" cap="flat" cmpd="sng" algn="ctr">
            <a:solidFill>
              <a:sysClr val="windowText" lastClr="000000"/>
            </a:solidFill>
            <a:prstDash val="solid"/>
            <a:miter lim="800000"/>
          </a:ln>
          <a:effectLst/>
        </p:spPr>
      </p:cxnSp>
      <p:cxnSp>
        <p:nvCxnSpPr>
          <p:cNvPr id="181" name="直接连接符 180"/>
          <p:cNvCxnSpPr>
            <a:stCxn id="177" idx="3"/>
            <a:endCxn id="203" idx="1"/>
          </p:cNvCxnSpPr>
          <p:nvPr/>
        </p:nvCxnSpPr>
        <p:spPr bwMode="gray">
          <a:xfrm>
            <a:off x="9139884" y="3254416"/>
            <a:ext cx="236494" cy="0"/>
          </a:xfrm>
          <a:prstGeom prst="line">
            <a:avLst/>
          </a:prstGeom>
          <a:noFill/>
          <a:ln w="12700" cap="flat" cmpd="sng" algn="ctr">
            <a:solidFill>
              <a:sysClr val="windowText" lastClr="000000"/>
            </a:solidFill>
            <a:prstDash val="solid"/>
            <a:miter lim="800000"/>
          </a:ln>
          <a:effectLst/>
        </p:spPr>
      </p:cxnSp>
      <p:cxnSp>
        <p:nvCxnSpPr>
          <p:cNvPr id="182" name="直接连接符 181"/>
          <p:cNvCxnSpPr>
            <a:stCxn id="203" idx="0"/>
            <a:endCxn id="202" idx="2"/>
          </p:cNvCxnSpPr>
          <p:nvPr/>
        </p:nvCxnSpPr>
        <p:spPr bwMode="gray">
          <a:xfrm flipV="1">
            <a:off x="9646378" y="2375557"/>
            <a:ext cx="0" cy="657950"/>
          </a:xfrm>
          <a:prstGeom prst="line">
            <a:avLst/>
          </a:prstGeom>
          <a:noFill/>
          <a:ln w="12700" cap="flat" cmpd="sng" algn="ctr">
            <a:solidFill>
              <a:sysClr val="windowText" lastClr="000000"/>
            </a:solidFill>
            <a:prstDash val="solid"/>
            <a:miter lim="800000"/>
          </a:ln>
          <a:effectLst/>
        </p:spPr>
      </p:cxnSp>
      <p:cxnSp>
        <p:nvCxnSpPr>
          <p:cNvPr id="183" name="直接连接符 182"/>
          <p:cNvCxnSpPr>
            <a:endCxn id="174" idx="1"/>
          </p:cNvCxnSpPr>
          <p:nvPr/>
        </p:nvCxnSpPr>
        <p:spPr bwMode="gray">
          <a:xfrm>
            <a:off x="9693356" y="3254416"/>
            <a:ext cx="469385" cy="0"/>
          </a:xfrm>
          <a:prstGeom prst="line">
            <a:avLst/>
          </a:prstGeom>
          <a:noFill/>
          <a:ln w="12700" cap="flat" cmpd="sng" algn="ctr">
            <a:solidFill>
              <a:sysClr val="windowText" lastClr="000000"/>
            </a:solidFill>
            <a:prstDash val="solid"/>
            <a:miter lim="800000"/>
          </a:ln>
          <a:effectLst/>
        </p:spPr>
      </p:cxnSp>
      <p:cxnSp>
        <p:nvCxnSpPr>
          <p:cNvPr id="184" name="直接连接符 183"/>
          <p:cNvCxnSpPr>
            <a:stCxn id="173" idx="0"/>
            <a:endCxn id="172" idx="3"/>
          </p:cNvCxnSpPr>
          <p:nvPr/>
        </p:nvCxnSpPr>
        <p:spPr bwMode="gray">
          <a:xfrm flipH="1" flipV="1">
            <a:off x="7558457" y="2234455"/>
            <a:ext cx="372844" cy="289201"/>
          </a:xfrm>
          <a:prstGeom prst="line">
            <a:avLst/>
          </a:prstGeom>
          <a:noFill/>
          <a:ln w="12700" cap="flat" cmpd="sng" algn="ctr">
            <a:solidFill>
              <a:sysClr val="windowText" lastClr="000000"/>
            </a:solidFill>
            <a:prstDash val="solid"/>
            <a:miter lim="800000"/>
          </a:ln>
          <a:effectLst/>
        </p:spPr>
      </p:cxnSp>
      <p:cxnSp>
        <p:nvCxnSpPr>
          <p:cNvPr id="185" name="直接连接符 184"/>
          <p:cNvCxnSpPr>
            <a:stCxn id="173" idx="2"/>
            <a:endCxn id="171" idx="3"/>
          </p:cNvCxnSpPr>
          <p:nvPr/>
        </p:nvCxnSpPr>
        <p:spPr bwMode="gray">
          <a:xfrm flipH="1">
            <a:off x="7558457" y="2965474"/>
            <a:ext cx="372844" cy="396108"/>
          </a:xfrm>
          <a:prstGeom prst="line">
            <a:avLst/>
          </a:prstGeom>
          <a:noFill/>
          <a:ln w="12700" cap="flat" cmpd="sng" algn="ctr">
            <a:solidFill>
              <a:sysClr val="windowText" lastClr="000000"/>
            </a:solidFill>
            <a:prstDash val="solid"/>
            <a:miter lim="800000"/>
          </a:ln>
          <a:effectLst/>
        </p:spPr>
      </p:cxnSp>
      <p:sp>
        <p:nvSpPr>
          <p:cNvPr id="186" name="文本框 185"/>
          <p:cNvSpPr txBox="1"/>
          <p:nvPr/>
        </p:nvSpPr>
        <p:spPr bwMode="gray">
          <a:xfrm>
            <a:off x="8668302" y="2793642"/>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P</a:t>
            </a:r>
          </a:p>
        </p:txBody>
      </p:sp>
      <p:sp>
        <p:nvSpPr>
          <p:cNvPr id="187" name="文本框 186"/>
          <p:cNvSpPr txBox="1"/>
          <p:nvPr/>
        </p:nvSpPr>
        <p:spPr bwMode="gray">
          <a:xfrm>
            <a:off x="9600071" y="2799445"/>
            <a:ext cx="393056"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a:t>
            </a:r>
          </a:p>
        </p:txBody>
      </p:sp>
      <p:sp>
        <p:nvSpPr>
          <p:cNvPr id="188" name="文本框 187"/>
          <p:cNvSpPr txBox="1"/>
          <p:nvPr/>
        </p:nvSpPr>
        <p:spPr bwMode="gray">
          <a:xfrm>
            <a:off x="7757357" y="2295717"/>
            <a:ext cx="393056"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PE</a:t>
            </a:r>
          </a:p>
        </p:txBody>
      </p:sp>
      <p:sp>
        <p:nvSpPr>
          <p:cNvPr id="189" name="文本框 188"/>
          <p:cNvSpPr txBox="1"/>
          <p:nvPr/>
        </p:nvSpPr>
        <p:spPr bwMode="gray">
          <a:xfrm>
            <a:off x="7089524" y="2404648"/>
            <a:ext cx="397866"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CE</a:t>
            </a:r>
          </a:p>
        </p:txBody>
      </p:sp>
      <p:sp>
        <p:nvSpPr>
          <p:cNvPr id="190" name="文本框 189"/>
          <p:cNvSpPr txBox="1"/>
          <p:nvPr/>
        </p:nvSpPr>
        <p:spPr bwMode="gray">
          <a:xfrm>
            <a:off x="7089524" y="3525950"/>
            <a:ext cx="397866"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CE</a:t>
            </a:r>
          </a:p>
        </p:txBody>
      </p:sp>
      <p:sp>
        <p:nvSpPr>
          <p:cNvPr id="191" name="文本框 190"/>
          <p:cNvSpPr txBox="1"/>
          <p:nvPr/>
        </p:nvSpPr>
        <p:spPr bwMode="gray">
          <a:xfrm>
            <a:off x="10236645" y="2332721"/>
            <a:ext cx="397866"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CE</a:t>
            </a:r>
          </a:p>
        </p:txBody>
      </p:sp>
      <p:sp>
        <p:nvSpPr>
          <p:cNvPr id="192" name="文本框 191"/>
          <p:cNvSpPr txBox="1"/>
          <p:nvPr/>
        </p:nvSpPr>
        <p:spPr bwMode="gray">
          <a:xfrm>
            <a:off x="10233808" y="3427223"/>
            <a:ext cx="397866"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CE</a:t>
            </a:r>
          </a:p>
        </p:txBody>
      </p:sp>
      <p:sp>
        <p:nvSpPr>
          <p:cNvPr id="193" name="文本框 192"/>
          <p:cNvSpPr txBox="1"/>
          <p:nvPr/>
        </p:nvSpPr>
        <p:spPr bwMode="gray">
          <a:xfrm>
            <a:off x="8673004" y="2299173"/>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P</a:t>
            </a:r>
          </a:p>
        </p:txBody>
      </p:sp>
      <p:sp>
        <p:nvSpPr>
          <p:cNvPr id="194" name="文本框 193"/>
          <p:cNvSpPr txBox="1"/>
          <p:nvPr/>
        </p:nvSpPr>
        <p:spPr bwMode="gray">
          <a:xfrm>
            <a:off x="9619048" y="2321527"/>
            <a:ext cx="393056"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a:t>
            </a:r>
          </a:p>
        </p:txBody>
      </p:sp>
      <p:sp>
        <p:nvSpPr>
          <p:cNvPr id="195" name="文本框 194"/>
          <p:cNvSpPr txBox="1"/>
          <p:nvPr/>
        </p:nvSpPr>
        <p:spPr bwMode="gray">
          <a:xfrm>
            <a:off x="6300202" y="1918958"/>
            <a:ext cx="768160"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VPN1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site</a:t>
            </a:r>
          </a:p>
        </p:txBody>
      </p:sp>
      <p:sp>
        <p:nvSpPr>
          <p:cNvPr id="196" name="文本框 195"/>
          <p:cNvSpPr txBox="1"/>
          <p:nvPr/>
        </p:nvSpPr>
        <p:spPr bwMode="gray">
          <a:xfrm>
            <a:off x="7958422" y="3454133"/>
            <a:ext cx="1877993"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MPLS VPN network</a:t>
            </a:r>
          </a:p>
        </p:txBody>
      </p:sp>
      <p:cxnSp>
        <p:nvCxnSpPr>
          <p:cNvPr id="197" name="直接连接符 196"/>
          <p:cNvCxnSpPr>
            <a:stCxn id="176" idx="3"/>
          </p:cNvCxnSpPr>
          <p:nvPr/>
        </p:nvCxnSpPr>
        <p:spPr bwMode="gray">
          <a:xfrm>
            <a:off x="9139884" y="2154648"/>
            <a:ext cx="506494" cy="1099768"/>
          </a:xfrm>
          <a:prstGeom prst="line">
            <a:avLst/>
          </a:prstGeom>
          <a:noFill/>
          <a:ln w="12700" cap="flat" cmpd="sng" algn="ctr">
            <a:solidFill>
              <a:sysClr val="windowText" lastClr="000000"/>
            </a:solidFill>
            <a:prstDash val="solid"/>
            <a:miter lim="800000"/>
          </a:ln>
          <a:effectLst/>
        </p:spPr>
      </p:cxnSp>
      <p:cxnSp>
        <p:nvCxnSpPr>
          <p:cNvPr id="198" name="直接连接符 197"/>
          <p:cNvCxnSpPr/>
          <p:nvPr/>
        </p:nvCxnSpPr>
        <p:spPr bwMode="gray">
          <a:xfrm flipV="1">
            <a:off x="9139884" y="2154648"/>
            <a:ext cx="506494" cy="1099769"/>
          </a:xfrm>
          <a:prstGeom prst="line">
            <a:avLst/>
          </a:prstGeom>
          <a:noFill/>
          <a:ln w="12700" cap="flat" cmpd="sng" algn="ctr">
            <a:solidFill>
              <a:sysClr val="windowText" lastClr="000000"/>
            </a:solidFill>
            <a:prstDash val="solid"/>
            <a:miter lim="800000"/>
          </a:ln>
          <a:effectLst/>
        </p:spPr>
      </p:cxnSp>
      <p:sp>
        <p:nvSpPr>
          <p:cNvPr id="199" name="文本框 198"/>
          <p:cNvSpPr txBox="1"/>
          <p:nvPr/>
        </p:nvSpPr>
        <p:spPr bwMode="gray">
          <a:xfrm>
            <a:off x="10692030" y="1865537"/>
            <a:ext cx="768160"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VPN1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site</a:t>
            </a:r>
          </a:p>
        </p:txBody>
      </p:sp>
      <p:sp>
        <p:nvSpPr>
          <p:cNvPr id="200" name="文本框 199"/>
          <p:cNvSpPr txBox="1"/>
          <p:nvPr/>
        </p:nvSpPr>
        <p:spPr bwMode="gray">
          <a:xfrm>
            <a:off x="6304030" y="3033507"/>
            <a:ext cx="768160"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VPN2</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site</a:t>
            </a:r>
          </a:p>
        </p:txBody>
      </p:sp>
      <p:sp>
        <p:nvSpPr>
          <p:cNvPr id="201" name="文本框 200"/>
          <p:cNvSpPr txBox="1"/>
          <p:nvPr/>
        </p:nvSpPr>
        <p:spPr bwMode="gray">
          <a:xfrm>
            <a:off x="10682353" y="2961690"/>
            <a:ext cx="768160"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VPN2</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site</a:t>
            </a:r>
          </a:p>
        </p:txBody>
      </p:sp>
      <p:pic>
        <p:nvPicPr>
          <p:cNvPr id="202" name="Picture 12" descr="E:\2016.01\1.12 扁平化图标\蓝色\AR-蓝色最新-40.png"/>
          <p:cNvPicPr>
            <a:picLocks noChangeAspect="1" noChangeArrowheads="1"/>
          </p:cNvPicPr>
          <p:nvPr/>
        </p:nvPicPr>
        <p:blipFill>
          <a:blip r:embed="rId4" cstate="print"/>
          <a:srcRect/>
          <a:stretch>
            <a:fillRect/>
          </a:stretch>
        </p:blipFill>
        <p:spPr bwMode="gray">
          <a:xfrm>
            <a:off x="9376378" y="1933739"/>
            <a:ext cx="540000" cy="441818"/>
          </a:xfrm>
          <a:prstGeom prst="rect">
            <a:avLst/>
          </a:prstGeom>
          <a:noFill/>
        </p:spPr>
      </p:pic>
      <p:pic>
        <p:nvPicPr>
          <p:cNvPr id="203" name="Picture 12" descr="E:\2016.01\1.12 扁平化图标\蓝色\AR-蓝色最新-40.png"/>
          <p:cNvPicPr>
            <a:picLocks noChangeAspect="1" noChangeArrowheads="1"/>
          </p:cNvPicPr>
          <p:nvPr/>
        </p:nvPicPr>
        <p:blipFill>
          <a:blip r:embed="rId4" cstate="print"/>
          <a:srcRect/>
          <a:stretch>
            <a:fillRect/>
          </a:stretch>
        </p:blipFill>
        <p:spPr bwMode="gray">
          <a:xfrm>
            <a:off x="9376378" y="3033507"/>
            <a:ext cx="540000" cy="441818"/>
          </a:xfrm>
          <a:prstGeom prst="rect">
            <a:avLst/>
          </a:prstGeom>
          <a:noFill/>
        </p:spPr>
      </p:pic>
      <p:sp>
        <p:nvSpPr>
          <p:cNvPr id="204" name="文本框 203"/>
          <p:cNvSpPr txBox="1"/>
          <p:nvPr/>
        </p:nvSpPr>
        <p:spPr bwMode="gray">
          <a:xfrm>
            <a:off x="6162337" y="4057703"/>
            <a:ext cx="5486674" cy="1212640"/>
          </a:xfrm>
          <a:prstGeom prst="rect">
            <a:avLst/>
          </a:prstGeom>
          <a:noFill/>
        </p:spPr>
        <p:txBody>
          <a:bodyPr wrap="square" rtlCol="0">
            <a:noAutofit/>
          </a:bodyPr>
          <a:lstStyle/>
          <a:p>
            <a:pPr marL="0" marR="0" lvl="0" indent="0" defTabSz="914400" eaLnBrk="1" fontAlgn="ctr" latinLnBrk="0" hangingPunct="1">
              <a:lnSpc>
                <a:spcPct val="115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BGP/MPLS IP VPN is a PE-based L3VPN technology. It runs BGP to advertise VPN routes and MPLS to forward VPN packets over the backbone network of a service provider (SP).</a:t>
            </a:r>
          </a:p>
          <a:p>
            <a:pPr marL="0" marR="0" lvl="0" indent="0" defTabSz="914400" eaLnBrk="1" fontAlgn="ctr" latinLnBrk="0" hangingPunct="1">
              <a:lnSpc>
                <a:spcPct val="115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rPr>
              <a:t>VPN instances are created on PEs to distinguish routes of different VPNs.</a:t>
            </a:r>
          </a:p>
        </p:txBody>
      </p:sp>
      <p:sp>
        <p:nvSpPr>
          <p:cNvPr id="4" name="Title 3">
            <a:extLst>
              <a:ext uri="{FF2B5EF4-FFF2-40B4-BE49-F238E27FC236}">
                <a16:creationId xmlns:a16="http://schemas.microsoft.com/office/drawing/2014/main" id="{73B43A3F-79F3-4A9B-AAEF-AF0DFECD0EA2}"/>
              </a:ext>
            </a:extLst>
          </p:cNvPr>
          <p:cNvSpPr>
            <a:spLocks noGrp="1"/>
          </p:cNvSpPr>
          <p:nvPr>
            <p:ph type="title"/>
          </p:nvPr>
        </p:nvSpPr>
        <p:spPr bwMode="gray"/>
        <p:txBody>
          <a:bodyPr/>
          <a:lstStyle/>
          <a:p>
            <a:r>
              <a:rPr lang="en-US" dirty="0"/>
              <a:t>Common Usage Scenarios</a:t>
            </a:r>
          </a:p>
        </p:txBody>
      </p:sp>
    </p:spTree>
    <p:extLst>
      <p:ext uri="{BB962C8B-B14F-4D97-AF65-F5344CB8AC3E}">
        <p14:creationId xmlns:p14="http://schemas.microsoft.com/office/powerpoint/2010/main" val="1626376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a:solidFill>
                  <a:schemeClr val="bg1">
                    <a:lumMod val="50000"/>
                  </a:schemeClr>
                </a:solidFill>
                <a:latin typeface="Huawei Sans" panose="020C0503030203020204" pitchFamily="34" charset="0"/>
              </a:rPr>
              <a:t>Basic Concepts of VRF</a:t>
            </a:r>
          </a:p>
          <a:p>
            <a:r>
              <a:rPr lang="en-US" b="1">
                <a:latin typeface="Huawei Sans" panose="020C0503030203020204" pitchFamily="34" charset="0"/>
              </a:rPr>
              <a:t>Typical VRF Configuration Examples</a:t>
            </a:r>
          </a:p>
        </p:txBody>
      </p:sp>
    </p:spTree>
    <p:extLst>
      <p:ext uri="{BB962C8B-B14F-4D97-AF65-F5344CB8AC3E}">
        <p14:creationId xmlns:p14="http://schemas.microsoft.com/office/powerpoint/2010/main" val="3500484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Basic VRF Configuration Commands (1)</a:t>
            </a:r>
          </a:p>
        </p:txBody>
      </p:sp>
      <p:sp>
        <p:nvSpPr>
          <p:cNvPr id="4" name="矩形 3">
            <a:extLst>
              <a:ext uri="{FF2B5EF4-FFF2-40B4-BE49-F238E27FC236}">
                <a16:creationId xmlns:a16="http://schemas.microsoft.com/office/drawing/2014/main" id="{4155CF1B-D6D5-4CBC-A7C4-3539BA1D8C49}"/>
              </a:ext>
            </a:extLst>
          </p:cNvPr>
          <p:cNvSpPr/>
          <p:nvPr/>
        </p:nvSpPr>
        <p:spPr bwMode="gray">
          <a:xfrm>
            <a:off x="936667" y="17593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b="1">
                <a:latin typeface="Huawei Sans" panose="020C0503030203020204" pitchFamily="34" charset="0"/>
              </a:rPr>
              <a:t> ip vpn-instance</a:t>
            </a:r>
            <a:r>
              <a:rPr lang="en-US" sz="1600">
                <a:latin typeface="Huawei Sans" panose="020C0503030203020204" pitchFamily="34" charset="0"/>
              </a:rPr>
              <a:t> </a:t>
            </a:r>
            <a:r>
              <a:rPr lang="en-US" sz="1600" i="1">
                <a:latin typeface="Huawei Sans" panose="020C0503030203020204" pitchFamily="34" charset="0"/>
              </a:rPr>
              <a:t>vpn-instance-name</a:t>
            </a:r>
          </a:p>
        </p:txBody>
      </p:sp>
      <p:sp>
        <p:nvSpPr>
          <p:cNvPr id="5" name="矩形 4">
            <a:extLst>
              <a:ext uri="{FF2B5EF4-FFF2-40B4-BE49-F238E27FC236}">
                <a16:creationId xmlns:a16="http://schemas.microsoft.com/office/drawing/2014/main" id="{44C4E0BA-5C90-4FB6-BCA6-99B663B19FA8}"/>
              </a:ext>
            </a:extLst>
          </p:cNvPr>
          <p:cNvSpPr/>
          <p:nvPr/>
        </p:nvSpPr>
        <p:spPr bwMode="gray">
          <a:xfrm>
            <a:off x="456134" y="1365312"/>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 VPN instance and enter the VPN instance view.</a:t>
            </a:r>
          </a:p>
        </p:txBody>
      </p:sp>
      <p:sp>
        <p:nvSpPr>
          <p:cNvPr id="6" name="矩形 5">
            <a:extLst>
              <a:ext uri="{FF2B5EF4-FFF2-40B4-BE49-F238E27FC236}">
                <a16:creationId xmlns:a16="http://schemas.microsoft.com/office/drawing/2014/main" id="{2683E34D-F948-4861-A2DA-5897E9554D17}"/>
              </a:ext>
            </a:extLst>
          </p:cNvPr>
          <p:cNvSpPr/>
          <p:nvPr/>
        </p:nvSpPr>
        <p:spPr bwMode="gray">
          <a:xfrm>
            <a:off x="936667" y="2094637"/>
            <a:ext cx="10608699" cy="400110"/>
          </a:xfrm>
          <a:prstGeom prst="rect">
            <a:avLst/>
          </a:prstGeom>
        </p:spPr>
        <p:txBody>
          <a:bodyPr wrap="square">
            <a:noAutofit/>
          </a:bodyPr>
          <a:lstStyle/>
          <a:p>
            <a:pPr fontAlgn="ctr"/>
            <a:r>
              <a:rPr lang="en-US" sz="1600" dirty="0">
                <a:latin typeface="Huawei Sans" panose="020C0503030203020204" pitchFamily="34" charset="0"/>
              </a:rPr>
              <a:t>The </a:t>
            </a:r>
            <a:r>
              <a:rPr lang="en-US" sz="1600" b="1" dirty="0" err="1">
                <a:latin typeface="Huawei Sans" panose="020C0503030203020204" pitchFamily="34" charset="0"/>
              </a:rPr>
              <a:t>ip</a:t>
            </a:r>
            <a:r>
              <a:rPr lang="en-US" sz="1600" b="1" dirty="0">
                <a:latin typeface="Huawei Sans" panose="020C0503030203020204" pitchFamily="34" charset="0"/>
              </a:rPr>
              <a:t> </a:t>
            </a:r>
            <a:r>
              <a:rPr lang="en-US" sz="1600" b="1" dirty="0" err="1">
                <a:latin typeface="Huawei Sans" panose="020C0503030203020204" pitchFamily="34" charset="0"/>
              </a:rPr>
              <a:t>vpn</a:t>
            </a:r>
            <a:r>
              <a:rPr lang="en-US" sz="1600" b="1" dirty="0">
                <a:latin typeface="Huawei Sans" panose="020C0503030203020204" pitchFamily="34" charset="0"/>
              </a:rPr>
              <a:t>-instance</a:t>
            </a:r>
            <a:r>
              <a:rPr lang="en-US" sz="1600" dirty="0">
                <a:latin typeface="Huawei Sans" panose="020C0503030203020204" pitchFamily="34" charset="0"/>
              </a:rPr>
              <a:t> command creates a VPN instance and displays the VPN instance view. By default, no VPN instance is configured.</a:t>
            </a:r>
          </a:p>
        </p:txBody>
      </p:sp>
      <p:sp>
        <p:nvSpPr>
          <p:cNvPr id="7" name="矩形 6">
            <a:extLst>
              <a:ext uri="{FF2B5EF4-FFF2-40B4-BE49-F238E27FC236}">
                <a16:creationId xmlns:a16="http://schemas.microsoft.com/office/drawing/2014/main" id="{DE8F6EE9-08D2-4C17-B52B-2BA7D62EA7C2}"/>
              </a:ext>
            </a:extLst>
          </p:cNvPr>
          <p:cNvSpPr/>
          <p:nvPr/>
        </p:nvSpPr>
        <p:spPr bwMode="gray">
          <a:xfrm>
            <a:off x="936667" y="3159570"/>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[Huawei-vpn-instance-InstanceName] </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ipv4-family</a:t>
            </a:r>
          </a:p>
        </p:txBody>
      </p:sp>
      <p:sp>
        <p:nvSpPr>
          <p:cNvPr id="8" name="矩形 7">
            <a:extLst>
              <a:ext uri="{FF2B5EF4-FFF2-40B4-BE49-F238E27FC236}">
                <a16:creationId xmlns:a16="http://schemas.microsoft.com/office/drawing/2014/main" id="{7D03D82F-BDCE-482A-A9FF-3C6992CF8382}"/>
              </a:ext>
            </a:extLst>
          </p:cNvPr>
          <p:cNvSpPr/>
          <p:nvPr/>
        </p:nvSpPr>
        <p:spPr bwMode="gray">
          <a:xfrm>
            <a:off x="456134" y="2775048"/>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IPv4 route advertisement and data forwarding for the VPN instance.</a:t>
            </a:r>
          </a:p>
        </p:txBody>
      </p:sp>
      <p:sp>
        <p:nvSpPr>
          <p:cNvPr id="9" name="矩形 8">
            <a:extLst>
              <a:ext uri="{FF2B5EF4-FFF2-40B4-BE49-F238E27FC236}">
                <a16:creationId xmlns:a16="http://schemas.microsoft.com/office/drawing/2014/main" id="{3F657C96-E0F8-4158-BE13-42DD133614B1}"/>
              </a:ext>
            </a:extLst>
          </p:cNvPr>
          <p:cNvSpPr/>
          <p:nvPr/>
        </p:nvSpPr>
        <p:spPr bwMode="gray">
          <a:xfrm>
            <a:off x="936667" y="3513852"/>
            <a:ext cx="10608699" cy="707886"/>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ipv4-family</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creates an IPv4 address family for a VPN instance and displays the VPN instance IPv4 address family view. </a:t>
            </a:r>
            <a:r>
              <a:rPr lang="en-US" sz="1600" dirty="0">
                <a:latin typeface="Huawei Sans" panose="020C0503030203020204" pitchFamily="34" charset="0"/>
              </a:rPr>
              <a:t>By default, no IPv4 address family is created for a VPN instance. An interface cannot be bound to a VPN instance that has no address family created.</a:t>
            </a:r>
          </a:p>
        </p:txBody>
      </p:sp>
      <p:sp>
        <p:nvSpPr>
          <p:cNvPr id="10" name="矩形 9">
            <a:extLst>
              <a:ext uri="{FF2B5EF4-FFF2-40B4-BE49-F238E27FC236}">
                <a16:creationId xmlns:a16="http://schemas.microsoft.com/office/drawing/2014/main" id="{DE8F6EE9-08D2-4C17-B52B-2BA7D62EA7C2}"/>
              </a:ext>
            </a:extLst>
          </p:cNvPr>
          <p:cNvSpPr/>
          <p:nvPr/>
        </p:nvSpPr>
        <p:spPr bwMode="gray">
          <a:xfrm>
            <a:off x="936667" y="4811623"/>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[Huawei-GigabitEthernet0/0/0]</a:t>
            </a:r>
            <a:r>
              <a:rPr lang="en-US" sz="1600" b="1">
                <a:latin typeface="Huawei Sans" panose="020C0503030203020204" pitchFamily="34" charset="0"/>
              </a:rPr>
              <a:t>ip binding vpn-instance </a:t>
            </a:r>
            <a:r>
              <a:rPr lang="en-US" sz="1600" i="1">
                <a:latin typeface="Huawei Sans" panose="020C0503030203020204" pitchFamily="34" charset="0"/>
              </a:rPr>
              <a:t>vpn-instance-name</a:t>
            </a:r>
          </a:p>
        </p:txBody>
      </p:sp>
      <p:sp>
        <p:nvSpPr>
          <p:cNvPr id="11" name="矩形 10">
            <a:extLst>
              <a:ext uri="{FF2B5EF4-FFF2-40B4-BE49-F238E27FC236}">
                <a16:creationId xmlns:a16="http://schemas.microsoft.com/office/drawing/2014/main" id="{7D03D82F-BDCE-482A-A9FF-3C6992CF8382}"/>
              </a:ext>
            </a:extLst>
          </p:cNvPr>
          <p:cNvSpPr/>
          <p:nvPr/>
        </p:nvSpPr>
        <p:spPr bwMode="gray">
          <a:xfrm>
            <a:off x="456134" y="4408051"/>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Bind an interface to the VPN instance.</a:t>
            </a:r>
          </a:p>
        </p:txBody>
      </p:sp>
      <p:sp>
        <p:nvSpPr>
          <p:cNvPr id="12" name="矩形 11">
            <a:extLst>
              <a:ext uri="{FF2B5EF4-FFF2-40B4-BE49-F238E27FC236}">
                <a16:creationId xmlns:a16="http://schemas.microsoft.com/office/drawing/2014/main" id="{3F657C96-E0F8-4158-BE13-42DD133614B1}"/>
              </a:ext>
            </a:extLst>
          </p:cNvPr>
          <p:cNvSpPr/>
          <p:nvPr/>
        </p:nvSpPr>
        <p:spPr bwMode="gray">
          <a:xfrm>
            <a:off x="936667" y="5204005"/>
            <a:ext cx="10608699" cy="1015663"/>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binding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binds an interface on a PE to a VPN instance. By default, an interface is not bound to any VPN instance and belongs to the root instance. After an interface is bound to a VPN instance or unbound from a VPN instance, the IP address, Layer 3 features, and IP-related routing protocols on the interface are deleted. You have to reconfigure them if needed.</a:t>
            </a:r>
          </a:p>
        </p:txBody>
      </p:sp>
    </p:spTree>
    <p:extLst>
      <p:ext uri="{BB962C8B-B14F-4D97-AF65-F5344CB8AC3E}">
        <p14:creationId xmlns:p14="http://schemas.microsoft.com/office/powerpoint/2010/main" val="2088421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Basic VRF Configuration Commands (2)</a:t>
            </a:r>
          </a:p>
        </p:txBody>
      </p:sp>
      <p:sp>
        <p:nvSpPr>
          <p:cNvPr id="4" name="矩形 3">
            <a:extLst>
              <a:ext uri="{FF2B5EF4-FFF2-40B4-BE49-F238E27FC236}">
                <a16:creationId xmlns:a16="http://schemas.microsoft.com/office/drawing/2014/main" id="{4155CF1B-D6D5-4CBC-A7C4-3539BA1D8C49}"/>
              </a:ext>
            </a:extLst>
          </p:cNvPr>
          <p:cNvSpPr/>
          <p:nvPr/>
        </p:nvSpPr>
        <p:spPr bwMode="gray">
          <a:xfrm>
            <a:off x="899600" y="1730784"/>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b="1" dirty="0">
                <a:latin typeface="Huawei Sans" panose="020C0503030203020204" pitchFamily="34" charset="0"/>
              </a:rPr>
              <a:t> </a:t>
            </a:r>
            <a:r>
              <a:rPr lang="en-US" sz="1600" b="1" dirty="0" err="1">
                <a:latin typeface="Huawei Sans" panose="020C0503030203020204" pitchFamily="34" charset="0"/>
              </a:rPr>
              <a:t>ip</a:t>
            </a:r>
            <a:r>
              <a:rPr lang="en-US" sz="1600" b="1" dirty="0">
                <a:latin typeface="Huawei Sans" panose="020C0503030203020204" pitchFamily="34" charset="0"/>
              </a:rPr>
              <a:t> route-static </a:t>
            </a:r>
            <a:r>
              <a:rPr lang="en-US" sz="1600" b="1" dirty="0" err="1">
                <a:latin typeface="Huawei Sans" panose="020C0503030203020204" pitchFamily="34" charset="0"/>
              </a:rPr>
              <a:t>vpn</a:t>
            </a:r>
            <a:r>
              <a:rPr lang="en-US" sz="1600" b="1" dirty="0">
                <a:latin typeface="Huawei Sans" panose="020C0503030203020204" pitchFamily="34" charset="0"/>
              </a:rPr>
              <a:t>-instance </a:t>
            </a:r>
            <a:r>
              <a:rPr lang="en-US" sz="1600" i="1" dirty="0" err="1">
                <a:latin typeface="Huawei Sans" panose="020C0503030203020204" pitchFamily="34" charset="0"/>
              </a:rPr>
              <a:t>vpn</a:t>
            </a:r>
            <a:r>
              <a:rPr lang="en-US" sz="1600" i="1" dirty="0">
                <a:latin typeface="Huawei Sans" panose="020C0503030203020204" pitchFamily="34" charset="0"/>
              </a:rPr>
              <a:t>-instance-name </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 </a:t>
            </a:r>
            <a:r>
              <a:rPr lang="en-US" sz="1600" i="1" dirty="0">
                <a:latin typeface="Huawei Sans" panose="020C0503030203020204" pitchFamily="34" charset="0"/>
              </a:rPr>
              <a:t>mask</a:t>
            </a:r>
            <a:r>
              <a:rPr lang="en-US" sz="1600" dirty="0">
                <a:latin typeface="Huawei Sans" panose="020C0503030203020204" pitchFamily="34" charset="0"/>
              </a:rPr>
              <a:t> | </a:t>
            </a:r>
            <a:r>
              <a:rPr lang="en-US" sz="1600" i="1" dirty="0">
                <a:latin typeface="Huawei Sans" panose="020C0503030203020204" pitchFamily="34" charset="0"/>
              </a:rPr>
              <a:t>mask-length</a:t>
            </a:r>
            <a:r>
              <a:rPr lang="en-US" sz="1600" dirty="0">
                <a:latin typeface="Huawei Sans" panose="020C0503030203020204" pitchFamily="34" charset="0"/>
              </a:rPr>
              <a:t> } { </a:t>
            </a:r>
            <a:r>
              <a:rPr lang="en-US" sz="1600" i="1" dirty="0" err="1">
                <a:latin typeface="Huawei Sans" panose="020C0503030203020204" pitchFamily="34" charset="0"/>
              </a:rPr>
              <a:t>nexthop</a:t>
            </a:r>
            <a:r>
              <a:rPr lang="en-US" sz="1600" i="1" dirty="0">
                <a:latin typeface="Huawei Sans" panose="020C0503030203020204" pitchFamily="34" charset="0"/>
              </a:rPr>
              <a:t>-address</a:t>
            </a:r>
            <a:r>
              <a:rPr lang="en-US" sz="1600" dirty="0">
                <a:latin typeface="Huawei Sans" panose="020C0503030203020204" pitchFamily="34" charset="0"/>
              </a:rPr>
              <a:t> | </a:t>
            </a:r>
            <a:r>
              <a:rPr lang="en-US" sz="1600" i="1" dirty="0">
                <a:latin typeface="Huawei Sans" panose="020C0503030203020204" pitchFamily="34" charset="0"/>
              </a:rPr>
              <a:t>interface-type</a:t>
            </a:r>
            <a:r>
              <a:rPr lang="en-US" sz="1600" dirty="0">
                <a:latin typeface="Huawei Sans" panose="020C0503030203020204" pitchFamily="34" charset="0"/>
              </a:rPr>
              <a:t> </a:t>
            </a:r>
            <a:r>
              <a:rPr lang="en-US" sz="1600" i="1" dirty="0">
                <a:latin typeface="Huawei Sans" panose="020C0503030203020204" pitchFamily="34" charset="0"/>
              </a:rPr>
              <a:t>interface-number </a:t>
            </a:r>
            <a:r>
              <a:rPr lang="en-US" sz="1600" dirty="0">
                <a:latin typeface="Huawei Sans" panose="020C0503030203020204" pitchFamily="34" charset="0"/>
              </a:rPr>
              <a:t>}</a:t>
            </a:r>
          </a:p>
        </p:txBody>
      </p:sp>
      <p:sp>
        <p:nvSpPr>
          <p:cNvPr id="5" name="矩形 4">
            <a:extLst>
              <a:ext uri="{FF2B5EF4-FFF2-40B4-BE49-F238E27FC236}">
                <a16:creationId xmlns:a16="http://schemas.microsoft.com/office/drawing/2014/main" id="{44C4E0BA-5C90-4FB6-BCA6-99B663B19FA8}"/>
              </a:ext>
            </a:extLst>
          </p:cNvPr>
          <p:cNvSpPr/>
          <p:nvPr/>
        </p:nvSpPr>
        <p:spPr bwMode="gray">
          <a:xfrm>
            <a:off x="456134" y="1365312"/>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Add a static route to the routing table of the VPN instance.</a:t>
            </a:r>
          </a:p>
        </p:txBody>
      </p:sp>
      <p:sp>
        <p:nvSpPr>
          <p:cNvPr id="7" name="矩形 6">
            <a:extLst>
              <a:ext uri="{FF2B5EF4-FFF2-40B4-BE49-F238E27FC236}">
                <a16:creationId xmlns:a16="http://schemas.microsoft.com/office/drawing/2014/main" id="{DE8F6EE9-08D2-4C17-B52B-2BA7D62EA7C2}"/>
              </a:ext>
            </a:extLst>
          </p:cNvPr>
          <p:cNvSpPr/>
          <p:nvPr/>
        </p:nvSpPr>
        <p:spPr bwMode="gray">
          <a:xfrm>
            <a:off x="899600" y="2884748"/>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b="1">
                <a:latin typeface="Huawei Sans" panose="020C0503030203020204" pitchFamily="34" charset="0"/>
              </a:rPr>
              <a:t> ospf</a:t>
            </a:r>
            <a:r>
              <a:rPr lang="en-US" sz="1600">
                <a:latin typeface="Huawei Sans" panose="020C0503030203020204" pitchFamily="34" charset="0"/>
              </a:rPr>
              <a:t> [ </a:t>
            </a:r>
            <a:r>
              <a:rPr lang="en-US" sz="1600" i="1">
                <a:latin typeface="Huawei Sans" panose="020C0503030203020204" pitchFamily="34" charset="0"/>
              </a:rPr>
              <a:t>process-id</a:t>
            </a:r>
            <a:r>
              <a:rPr lang="en-US" sz="1600">
                <a:latin typeface="Huawei Sans" panose="020C0503030203020204" pitchFamily="34" charset="0"/>
              </a:rPr>
              <a:t> | </a:t>
            </a:r>
            <a:r>
              <a:rPr lang="en-US" sz="1600" b="1">
                <a:latin typeface="Huawei Sans" panose="020C0503030203020204" pitchFamily="34" charset="0"/>
              </a:rPr>
              <a:t>router-id</a:t>
            </a:r>
            <a:r>
              <a:rPr lang="en-US" sz="1600">
                <a:latin typeface="Huawei Sans" panose="020C0503030203020204" pitchFamily="34" charset="0"/>
              </a:rPr>
              <a:t> </a:t>
            </a:r>
            <a:r>
              <a:rPr lang="en-US" sz="1600" i="1">
                <a:latin typeface="Huawei Sans" panose="020C0503030203020204" pitchFamily="34" charset="0"/>
              </a:rPr>
              <a:t>router-id</a:t>
            </a:r>
            <a:r>
              <a:rPr lang="en-US" sz="1600">
                <a:latin typeface="Huawei Sans" panose="020C0503030203020204" pitchFamily="34" charset="0"/>
              </a:rPr>
              <a:t> ] </a:t>
            </a:r>
            <a:r>
              <a:rPr lang="en-US" sz="1600" b="1">
                <a:latin typeface="Huawei Sans" panose="020C0503030203020204" pitchFamily="34" charset="0"/>
              </a:rPr>
              <a:t>vpn-instance</a:t>
            </a:r>
            <a:r>
              <a:rPr lang="en-US" sz="1600">
                <a:latin typeface="Huawei Sans" panose="020C0503030203020204" pitchFamily="34" charset="0"/>
              </a:rPr>
              <a:t> </a:t>
            </a:r>
            <a:r>
              <a:rPr lang="en-US" sz="1600" i="1">
                <a:latin typeface="Huawei Sans" panose="020C0503030203020204" pitchFamily="34" charset="0"/>
              </a:rPr>
              <a:t>vpn-instance-name</a:t>
            </a:r>
            <a:r>
              <a:rPr lang="en-US" sz="1600">
                <a:latin typeface="Huawei Sans" panose="020C0503030203020204" pitchFamily="34" charset="0"/>
              </a:rPr>
              <a:t>  </a:t>
            </a:r>
          </a:p>
        </p:txBody>
      </p:sp>
      <p:sp>
        <p:nvSpPr>
          <p:cNvPr id="8" name="矩形 7">
            <a:extLst>
              <a:ext uri="{FF2B5EF4-FFF2-40B4-BE49-F238E27FC236}">
                <a16:creationId xmlns:a16="http://schemas.microsoft.com/office/drawing/2014/main" id="{7D03D82F-BDCE-482A-A9FF-3C6992CF8382}"/>
              </a:ext>
            </a:extLst>
          </p:cNvPr>
          <p:cNvSpPr/>
          <p:nvPr/>
        </p:nvSpPr>
        <p:spPr bwMode="gray">
          <a:xfrm>
            <a:off x="446088" y="2496296"/>
            <a:ext cx="11089232" cy="338554"/>
          </a:xfrm>
          <a:prstGeom prst="rect">
            <a:avLst/>
          </a:prstGeom>
        </p:spPr>
        <p:txBody>
          <a:bodyPr wrap="square">
            <a:noAutofit/>
          </a:bodyPr>
          <a:lstStyle/>
          <a:p>
            <a:pPr marL="342900" indent="-342900" fontAlgn="ctr">
              <a:buFont typeface="+mj-lt"/>
              <a:buAutoNum type="arabicPeriod" startAt="5"/>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 dynamic routing protocol process (for example, OSPF) bound to the VPN instance.</a:t>
            </a:r>
          </a:p>
        </p:txBody>
      </p:sp>
      <p:sp>
        <p:nvSpPr>
          <p:cNvPr id="9" name="矩形 8">
            <a:extLst>
              <a:ext uri="{FF2B5EF4-FFF2-40B4-BE49-F238E27FC236}">
                <a16:creationId xmlns:a16="http://schemas.microsoft.com/office/drawing/2014/main" id="{3F657C96-E0F8-4158-BE13-42DD133614B1}"/>
              </a:ext>
            </a:extLst>
          </p:cNvPr>
          <p:cNvSpPr/>
          <p:nvPr/>
        </p:nvSpPr>
        <p:spPr bwMode="gray">
          <a:xfrm>
            <a:off x="926621" y="3262695"/>
            <a:ext cx="10608699" cy="400110"/>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Note: The process IDs of different VPN instances must be different.</a:t>
            </a:r>
          </a:p>
        </p:txBody>
      </p:sp>
      <p:sp>
        <p:nvSpPr>
          <p:cNvPr id="10" name="矩形 9">
            <a:extLst>
              <a:ext uri="{FF2B5EF4-FFF2-40B4-BE49-F238E27FC236}">
                <a16:creationId xmlns:a16="http://schemas.microsoft.com/office/drawing/2014/main" id="{DE8F6EE9-08D2-4C17-B52B-2BA7D62EA7C2}"/>
              </a:ext>
            </a:extLst>
          </p:cNvPr>
          <p:cNvSpPr/>
          <p:nvPr/>
        </p:nvSpPr>
        <p:spPr bwMode="gray">
          <a:xfrm>
            <a:off x="899600" y="4058927"/>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a:t>
            </a:r>
            <a:r>
              <a:rPr lang="en-US" sz="1600" b="1">
                <a:latin typeface="Huawei Sans" panose="020C0503030203020204" pitchFamily="34" charset="0"/>
              </a:rPr>
              <a:t> display ip routing-table</a:t>
            </a:r>
            <a:r>
              <a:rPr lang="en-US" sz="1600">
                <a:latin typeface="Huawei Sans" panose="020C0503030203020204" pitchFamily="34" charset="0"/>
              </a:rPr>
              <a:t>  </a:t>
            </a:r>
            <a:r>
              <a:rPr lang="en-US" sz="1600" b="1">
                <a:latin typeface="Huawei Sans" panose="020C0503030203020204" pitchFamily="34" charset="0"/>
              </a:rPr>
              <a:t>vpn-instance</a:t>
            </a:r>
            <a:r>
              <a:rPr lang="en-US" sz="1600">
                <a:latin typeface="Huawei Sans" panose="020C0503030203020204" pitchFamily="34" charset="0"/>
              </a:rPr>
              <a:t> </a:t>
            </a:r>
            <a:r>
              <a:rPr lang="en-US" sz="1600" i="1">
                <a:latin typeface="Huawei Sans" panose="020C0503030203020204" pitchFamily="34" charset="0"/>
              </a:rPr>
              <a:t>vpn-instance-name</a:t>
            </a:r>
            <a:r>
              <a:rPr lang="en-US" sz="1600">
                <a:latin typeface="Huawei Sans" panose="020C0503030203020204" pitchFamily="34" charset="0"/>
              </a:rPr>
              <a:t>  </a:t>
            </a:r>
          </a:p>
        </p:txBody>
      </p:sp>
      <p:sp>
        <p:nvSpPr>
          <p:cNvPr id="11" name="矩形 10">
            <a:extLst>
              <a:ext uri="{FF2B5EF4-FFF2-40B4-BE49-F238E27FC236}">
                <a16:creationId xmlns:a16="http://schemas.microsoft.com/office/drawing/2014/main" id="{7D03D82F-BDCE-482A-A9FF-3C6992CF8382}"/>
              </a:ext>
            </a:extLst>
          </p:cNvPr>
          <p:cNvSpPr/>
          <p:nvPr/>
        </p:nvSpPr>
        <p:spPr bwMode="gray">
          <a:xfrm>
            <a:off x="446088" y="3687383"/>
            <a:ext cx="11089232" cy="338554"/>
          </a:xfrm>
          <a:prstGeom prst="rect">
            <a:avLst/>
          </a:prstGeom>
        </p:spPr>
        <p:txBody>
          <a:bodyPr wrap="square">
            <a:noAutofit/>
          </a:bodyPr>
          <a:lstStyle/>
          <a:p>
            <a:pPr marL="342900" indent="-342900" fontAlgn="ctr">
              <a:buFont typeface="+mj-lt"/>
              <a:buAutoNum type="arabicPeriod" startAt="6"/>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 the following commands to maintain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 instances.</a:t>
            </a:r>
            <a:endPar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id="{DE8F6EE9-08D2-4C17-B52B-2BA7D62EA7C2}"/>
              </a:ext>
            </a:extLst>
          </p:cNvPr>
          <p:cNvSpPr/>
          <p:nvPr/>
        </p:nvSpPr>
        <p:spPr bwMode="gray">
          <a:xfrm>
            <a:off x="899600" y="4463408"/>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a:t>
            </a:r>
            <a:r>
              <a:rPr lang="en-US" sz="1600" b="1">
                <a:latin typeface="Huawei Sans" panose="020C0503030203020204" pitchFamily="34" charset="0"/>
              </a:rPr>
              <a:t> ping -vpn-instance</a:t>
            </a:r>
            <a:r>
              <a:rPr lang="en-US" sz="1600">
                <a:latin typeface="Huawei Sans" panose="020C0503030203020204" pitchFamily="34" charset="0"/>
              </a:rPr>
              <a:t> </a:t>
            </a:r>
            <a:r>
              <a:rPr lang="en-US" sz="1600" i="1">
                <a:latin typeface="Huawei Sans" panose="020C0503030203020204" pitchFamily="34" charset="0"/>
              </a:rPr>
              <a:t>vpn-instance-name host</a:t>
            </a:r>
            <a:r>
              <a:rPr lang="en-US" sz="1600">
                <a:latin typeface="Huawei Sans" panose="020C0503030203020204" pitchFamily="34" charset="0"/>
              </a:rPr>
              <a:t>    </a:t>
            </a:r>
          </a:p>
        </p:txBody>
      </p:sp>
      <p:sp>
        <p:nvSpPr>
          <p:cNvPr id="15" name="矩形 14">
            <a:extLst>
              <a:ext uri="{FF2B5EF4-FFF2-40B4-BE49-F238E27FC236}">
                <a16:creationId xmlns:a16="http://schemas.microsoft.com/office/drawing/2014/main" id="{DE8F6EE9-08D2-4C17-B52B-2BA7D62EA7C2}"/>
              </a:ext>
            </a:extLst>
          </p:cNvPr>
          <p:cNvSpPr/>
          <p:nvPr/>
        </p:nvSpPr>
        <p:spPr bwMode="gray">
          <a:xfrm>
            <a:off x="899600" y="486788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a:t>
            </a:r>
            <a:r>
              <a:rPr lang="en-US" sz="1600" b="1">
                <a:latin typeface="Huawei Sans" panose="020C0503030203020204" pitchFamily="34" charset="0"/>
              </a:rPr>
              <a:t> tracert -vpn-instance</a:t>
            </a:r>
            <a:r>
              <a:rPr lang="en-US" sz="1600">
                <a:latin typeface="Huawei Sans" panose="020C0503030203020204" pitchFamily="34" charset="0"/>
              </a:rPr>
              <a:t> </a:t>
            </a:r>
            <a:r>
              <a:rPr lang="en-US" sz="1600" i="1">
                <a:latin typeface="Huawei Sans" panose="020C0503030203020204" pitchFamily="34" charset="0"/>
              </a:rPr>
              <a:t>vpn-instance-name host</a:t>
            </a:r>
            <a:r>
              <a:rPr lang="en-US" sz="1600">
                <a:latin typeface="Huawei Sans" panose="020C0503030203020204" pitchFamily="34" charset="0"/>
              </a:rPr>
              <a:t>    </a:t>
            </a:r>
          </a:p>
        </p:txBody>
      </p:sp>
      <p:sp>
        <p:nvSpPr>
          <p:cNvPr id="16" name="矩形 15">
            <a:extLst>
              <a:ext uri="{FF2B5EF4-FFF2-40B4-BE49-F238E27FC236}">
                <a16:creationId xmlns:a16="http://schemas.microsoft.com/office/drawing/2014/main" id="{3F657C96-E0F8-4158-BE13-42DD133614B1}"/>
              </a:ext>
            </a:extLst>
          </p:cNvPr>
          <p:cNvSpPr/>
          <p:nvPr/>
        </p:nvSpPr>
        <p:spPr bwMode="gray">
          <a:xfrm>
            <a:off x="926620" y="5247760"/>
            <a:ext cx="10608699" cy="707886"/>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Note: If 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ping</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does not carry the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keyword, the ping is performed on the root device by default, and the generated ICMP messages are forwarded using entries in the global routing table, which also applies to the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tracert</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operation.</a:t>
            </a:r>
          </a:p>
        </p:txBody>
      </p:sp>
    </p:spTree>
    <p:extLst>
      <p:ext uri="{BB962C8B-B14F-4D97-AF65-F5344CB8AC3E}">
        <p14:creationId xmlns:p14="http://schemas.microsoft.com/office/powerpoint/2010/main" val="2091625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5"/>
          <p:cNvCxnSpPr>
            <a:cxnSpLocks/>
          </p:cNvCxnSpPr>
          <p:nvPr/>
        </p:nvCxnSpPr>
        <p:spPr bwMode="gray">
          <a:xfrm flipH="1">
            <a:off x="1891622" y="4342974"/>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cxnSpLocks/>
          </p:cNvCxnSpPr>
          <p:nvPr/>
        </p:nvCxnSpPr>
        <p:spPr bwMode="gray">
          <a:xfrm>
            <a:off x="2844098" y="4337642"/>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2844098" y="3323728"/>
            <a:ext cx="0" cy="10192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2" idx="0"/>
            <a:endCxn id="39" idx="0"/>
          </p:cNvCxnSpPr>
          <p:nvPr/>
        </p:nvCxnSpPr>
        <p:spPr bwMode="gray">
          <a:xfrm flipV="1">
            <a:off x="2856514" y="1762410"/>
            <a:ext cx="1227623" cy="134040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32" idx="0"/>
          </p:cNvCxnSpPr>
          <p:nvPr/>
        </p:nvCxnSpPr>
        <p:spPr bwMode="gray">
          <a:xfrm>
            <a:off x="1869327" y="2010252"/>
            <a:ext cx="987187" cy="10925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Configuration Case </a:t>
            </a:r>
            <a:r>
              <a:rPr lang="en-US" sz="3600" dirty="0">
                <a:latin typeface="Huawei Sans" panose="020C0503030203020204" pitchFamily="34" charset="0"/>
              </a:rPr>
              <a:t>—</a:t>
            </a:r>
            <a:r>
              <a:rPr lang="en-US" dirty="0">
                <a:latin typeface="Huawei Sans" panose="020C0503030203020204" pitchFamily="34" charset="0"/>
              </a:rPr>
              <a:t> Background and Requirement Analysis</a:t>
            </a:r>
          </a:p>
        </p:txBody>
      </p:sp>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2586514" y="3102819"/>
            <a:ext cx="540000" cy="441818"/>
          </a:xfrm>
          <a:prstGeom prst="rect">
            <a:avLst/>
          </a:prstGeom>
          <a:noFill/>
        </p:spPr>
      </p:pic>
      <p:sp>
        <p:nvSpPr>
          <p:cNvPr id="33" name="Freeform 159"/>
          <p:cNvSpPr>
            <a:spLocks/>
          </p:cNvSpPr>
          <p:nvPr/>
        </p:nvSpPr>
        <p:spPr bwMode="gray">
          <a:xfrm flipH="1">
            <a:off x="114021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59"/>
          <p:cNvSpPr>
            <a:spLocks/>
          </p:cNvSpPr>
          <p:nvPr/>
        </p:nvSpPr>
        <p:spPr bwMode="gray">
          <a:xfrm flipH="1">
            <a:off x="335502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1144832" y="1731324"/>
            <a:ext cx="1445909"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a:t>
            </a:r>
          </a:p>
          <a:p>
            <a:pPr algn="ctr" fontAlgn="ctr"/>
            <a:r>
              <a:rPr lang="en-US" sz="1200" dirty="0">
                <a:latin typeface="Huawei Sans" panose="020C0503030203020204" pitchFamily="34" charset="0"/>
              </a:rPr>
              <a:t>192.168.100.0/24</a:t>
            </a:r>
          </a:p>
        </p:txBody>
      </p:sp>
      <p:sp>
        <p:nvSpPr>
          <p:cNvPr id="39" name="文本框 38"/>
          <p:cNvSpPr txBox="1"/>
          <p:nvPr/>
        </p:nvSpPr>
        <p:spPr bwMode="gray">
          <a:xfrm>
            <a:off x="3288887" y="1762410"/>
            <a:ext cx="1590500" cy="523220"/>
          </a:xfrm>
          <a:prstGeom prst="rect">
            <a:avLst/>
          </a:prstGeom>
          <a:noFill/>
        </p:spPr>
        <p:txBody>
          <a:bodyPr wrap="square" rtlCol="0">
            <a:noAutofit/>
          </a:bodyPr>
          <a:lstStyle>
            <a:defPPr>
              <a:defRPr lang="en-US"/>
            </a:defPPr>
            <a:lvl1pPr algn="ctr">
              <a:defRPr sz="1400"/>
            </a:lvl1pPr>
          </a:lstStyle>
          <a:p>
            <a:pPr fontAlgn="ctr"/>
            <a:r>
              <a:rPr lang="en-US" sz="1200" dirty="0">
                <a:latin typeface="Huawei Sans" panose="020C0503030203020204" pitchFamily="34" charset="0"/>
              </a:rPr>
              <a:t>Management network</a:t>
            </a:r>
          </a:p>
          <a:p>
            <a:pPr fontAlgn="ctr"/>
            <a:r>
              <a:rPr lang="en-US" sz="1200" dirty="0">
                <a:latin typeface="Huawei Sans" panose="020C0503030203020204" pitchFamily="34" charset="0"/>
              </a:rPr>
              <a:t>192.168.200.0/24</a:t>
            </a:r>
          </a:p>
        </p:txBody>
      </p:sp>
      <p:pic>
        <p:nvPicPr>
          <p:cNvPr id="52" name="图片 43" descr="PC.png"/>
          <p:cNvPicPr>
            <a:picLocks noChangeAspect="1"/>
          </p:cNvPicPr>
          <p:nvPr/>
        </p:nvPicPr>
        <p:blipFill>
          <a:blip r:embed="rId4" cstate="print"/>
          <a:stretch>
            <a:fillRect/>
          </a:stretch>
        </p:blipFill>
        <p:spPr bwMode="gray">
          <a:xfrm>
            <a:off x="1653763" y="4933879"/>
            <a:ext cx="592969" cy="455400"/>
          </a:xfrm>
          <a:prstGeom prst="rect">
            <a:avLst/>
          </a:prstGeom>
        </p:spPr>
      </p:pic>
      <p:sp>
        <p:nvSpPr>
          <p:cNvPr id="53" name="TextBox 105"/>
          <p:cNvSpPr txBox="1"/>
          <p:nvPr/>
        </p:nvSpPr>
        <p:spPr bwMode="gray">
          <a:xfrm>
            <a:off x="808725" y="5417372"/>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PC1 </a:t>
            </a:r>
            <a:r>
              <a:rPr lang="en-US" sz="1400" dirty="0">
                <a:latin typeface="Huawei Sans" panose="020C0503030203020204" pitchFamily="34" charset="0"/>
              </a:rPr>
              <a:t>192.168.1.1</a:t>
            </a:r>
          </a:p>
          <a:p>
            <a:pPr algn="ctr" fontAlgn="ctr"/>
            <a:r>
              <a:rPr lang="en-US" sz="1400" dirty="0">
                <a:latin typeface="Huawei Sans" panose="020C0503030203020204" pitchFamily="34" charset="0"/>
              </a:rPr>
              <a:t>Gateway 192.168.1.254</a:t>
            </a:r>
          </a:p>
          <a:p>
            <a:pPr algn="ctr" fontAlgn="ctr"/>
            <a:r>
              <a:rPr lang="en-US" sz="1400" dirty="0">
                <a:latin typeface="Huawei Sans" panose="020C0503030203020204" pitchFamily="34" charset="0"/>
              </a:rPr>
              <a:t>VLAN 10</a:t>
            </a:r>
          </a:p>
        </p:txBody>
      </p:sp>
      <p:pic>
        <p:nvPicPr>
          <p:cNvPr id="54" name="图片 43" descr="PC.png"/>
          <p:cNvPicPr>
            <a:picLocks noChangeAspect="1"/>
          </p:cNvPicPr>
          <p:nvPr/>
        </p:nvPicPr>
        <p:blipFill>
          <a:blip r:embed="rId4" cstate="print"/>
          <a:stretch>
            <a:fillRect/>
          </a:stretch>
        </p:blipFill>
        <p:spPr bwMode="gray">
          <a:xfrm>
            <a:off x="3608452" y="4937476"/>
            <a:ext cx="592969" cy="455400"/>
          </a:xfrm>
          <a:prstGeom prst="rect">
            <a:avLst/>
          </a:prstGeom>
        </p:spPr>
      </p:pic>
      <p:sp>
        <p:nvSpPr>
          <p:cNvPr id="55" name="TextBox 105"/>
          <p:cNvSpPr txBox="1"/>
          <p:nvPr/>
        </p:nvSpPr>
        <p:spPr bwMode="gray">
          <a:xfrm>
            <a:off x="2931600" y="5403648"/>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PC2 </a:t>
            </a:r>
            <a:r>
              <a:rPr lang="en-US" sz="1400" dirty="0">
                <a:latin typeface="Huawei Sans" panose="020C0503030203020204" pitchFamily="34" charset="0"/>
              </a:rPr>
              <a:t>192.168.2.1</a:t>
            </a:r>
          </a:p>
          <a:p>
            <a:pPr algn="ctr" fontAlgn="ctr"/>
            <a:r>
              <a:rPr lang="en-US" sz="1400" dirty="0">
                <a:latin typeface="Huawei Sans" panose="020C0503030203020204" pitchFamily="34" charset="0"/>
              </a:rPr>
              <a:t>Gateway 192.168.2.254</a:t>
            </a:r>
          </a:p>
          <a:p>
            <a:pPr algn="ctr" fontAlgn="ctr"/>
            <a:r>
              <a:rPr lang="en-US" sz="1400" dirty="0">
                <a:latin typeface="Huawei Sans" panose="020C0503030203020204" pitchFamily="34" charset="0"/>
              </a:rPr>
              <a:t>VLAN 20</a:t>
            </a:r>
          </a:p>
        </p:txBody>
      </p:sp>
      <p:sp>
        <p:nvSpPr>
          <p:cNvPr id="57" name="文本框 56"/>
          <p:cNvSpPr txBox="1"/>
          <p:nvPr/>
        </p:nvSpPr>
        <p:spPr bwMode="gray">
          <a:xfrm>
            <a:off x="2804830" y="3855172"/>
            <a:ext cx="851515" cy="307777"/>
          </a:xfrm>
          <a:prstGeom prst="rect">
            <a:avLst/>
          </a:prstGeom>
          <a:noFill/>
        </p:spPr>
        <p:txBody>
          <a:bodyPr wrap="square" rtlCol="0">
            <a:noAutofit/>
          </a:bodyPr>
          <a:lstStyle/>
          <a:p>
            <a:pPr fontAlgn="ctr"/>
            <a:r>
              <a:rPr lang="en-US" sz="1400">
                <a:latin typeface="Huawei Sans" panose="020C0503030203020204" pitchFamily="34" charset="0"/>
              </a:rPr>
              <a:t>GE0/0/0</a:t>
            </a:r>
          </a:p>
        </p:txBody>
      </p:sp>
      <p:sp>
        <p:nvSpPr>
          <p:cNvPr id="58" name="文本框 57"/>
          <p:cNvSpPr txBox="1"/>
          <p:nvPr/>
        </p:nvSpPr>
        <p:spPr bwMode="gray">
          <a:xfrm>
            <a:off x="2082567" y="3491898"/>
            <a:ext cx="851515" cy="307777"/>
          </a:xfrm>
          <a:prstGeom prst="rect">
            <a:avLst/>
          </a:prstGeom>
          <a:noFill/>
        </p:spPr>
        <p:txBody>
          <a:bodyPr wrap="square" rtlCol="0">
            <a:noAutofit/>
          </a:bodyPr>
          <a:lstStyle/>
          <a:p>
            <a:pPr fontAlgn="ctr"/>
            <a:r>
              <a:rPr lang="en-US" sz="1400">
                <a:latin typeface="Huawei Sans" panose="020C0503030203020204" pitchFamily="34" charset="0"/>
              </a:rPr>
              <a:t>GE0/0/0</a:t>
            </a:r>
          </a:p>
        </p:txBody>
      </p:sp>
      <p:sp>
        <p:nvSpPr>
          <p:cNvPr id="59" name="文本框 58"/>
          <p:cNvSpPr txBox="1"/>
          <p:nvPr/>
        </p:nvSpPr>
        <p:spPr bwMode="gray">
          <a:xfrm>
            <a:off x="655492" y="2669118"/>
            <a:ext cx="1942945" cy="523220"/>
          </a:xfrm>
          <a:prstGeom prst="rect">
            <a:avLst/>
          </a:prstGeom>
          <a:noFill/>
        </p:spPr>
        <p:txBody>
          <a:bodyPr wrap="square" rtlCol="0">
            <a:noAutofit/>
          </a:bodyPr>
          <a:lstStyle/>
          <a:p>
            <a:pPr algn="r" fontAlgn="ctr"/>
            <a:r>
              <a:rPr lang="en-US" sz="1400">
                <a:latin typeface="Huawei Sans" panose="020C0503030203020204" pitchFamily="34" charset="0"/>
              </a:rPr>
              <a:t>GE0/0/1</a:t>
            </a:r>
          </a:p>
          <a:p>
            <a:pPr algn="r" fontAlgn="ctr"/>
            <a:r>
              <a:rPr lang="en-US" sz="1400">
                <a:latin typeface="Huawei Sans" panose="020C0503030203020204" pitchFamily="34" charset="0"/>
              </a:rPr>
              <a:t>IP: 192.168.101.1/24</a:t>
            </a:r>
          </a:p>
        </p:txBody>
      </p:sp>
      <p:sp>
        <p:nvSpPr>
          <p:cNvPr id="60" name="文本框 59"/>
          <p:cNvSpPr txBox="1"/>
          <p:nvPr/>
        </p:nvSpPr>
        <p:spPr bwMode="gray">
          <a:xfrm>
            <a:off x="3230587" y="2650337"/>
            <a:ext cx="1942945" cy="523220"/>
          </a:xfrm>
          <a:prstGeom prst="rect">
            <a:avLst/>
          </a:prstGeom>
          <a:noFill/>
        </p:spPr>
        <p:txBody>
          <a:bodyPr wrap="square" rtlCol="0">
            <a:noAutofit/>
          </a:bodyPr>
          <a:lstStyle/>
          <a:p>
            <a:pPr fontAlgn="ctr"/>
            <a:r>
              <a:rPr lang="en-US" sz="1400" dirty="0">
                <a:latin typeface="Huawei Sans" panose="020C0503030203020204" pitchFamily="34" charset="0"/>
              </a:rPr>
              <a:t>GE0/0/2</a:t>
            </a:r>
          </a:p>
          <a:p>
            <a:pPr fontAlgn="ctr"/>
            <a:r>
              <a:rPr lang="en-US" sz="1400" dirty="0">
                <a:latin typeface="Huawei Sans" panose="020C0503030203020204" pitchFamily="34" charset="0"/>
              </a:rPr>
              <a:t>IP: 192.168.102.1/24</a:t>
            </a:r>
          </a:p>
        </p:txBody>
      </p:sp>
      <p:sp>
        <p:nvSpPr>
          <p:cNvPr id="61" name="文本框 60"/>
          <p:cNvSpPr txBox="1"/>
          <p:nvPr/>
        </p:nvSpPr>
        <p:spPr bwMode="gray">
          <a:xfrm>
            <a:off x="3064249" y="3154451"/>
            <a:ext cx="436338"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62" name="文本框 61"/>
          <p:cNvSpPr txBox="1"/>
          <p:nvPr/>
        </p:nvSpPr>
        <p:spPr bwMode="gray">
          <a:xfrm>
            <a:off x="3073867" y="4199928"/>
            <a:ext cx="417102" cy="338554"/>
          </a:xfrm>
          <a:prstGeom prst="rect">
            <a:avLst/>
          </a:prstGeom>
          <a:noFill/>
        </p:spPr>
        <p:txBody>
          <a:bodyPr wrap="square" rtlCol="0">
            <a:noAutofit/>
          </a:bodyPr>
          <a:lstStyle/>
          <a:p>
            <a:pPr fontAlgn="ctr"/>
            <a:r>
              <a:rPr lang="en-US" sz="1600" b="1" dirty="0">
                <a:latin typeface="Huawei Sans" panose="020C0503030203020204" pitchFamily="34" charset="0"/>
              </a:rPr>
              <a:t>S1</a:t>
            </a:r>
          </a:p>
        </p:txBody>
      </p:sp>
      <p:sp>
        <p:nvSpPr>
          <p:cNvPr id="63" name="文本占位符 3"/>
          <p:cNvSpPr txBox="1">
            <a:spLocks/>
          </p:cNvSpPr>
          <p:nvPr/>
        </p:nvSpPr>
        <p:spPr bwMode="gray">
          <a:xfrm>
            <a:off x="6123523" y="1252538"/>
            <a:ext cx="5622390" cy="29972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pPr>
            <a:r>
              <a:rPr lang="en-US" sz="1600" b="1" dirty="0">
                <a:latin typeface="Huawei Sans" panose="020C0503030203020204" pitchFamily="34" charset="0"/>
              </a:rPr>
              <a:t>Background</a:t>
            </a:r>
            <a:r>
              <a:rPr lang="en-US" sz="1600" dirty="0">
                <a:latin typeface="Huawei Sans" panose="020C0503030203020204" pitchFamily="34" charset="0"/>
              </a:rPr>
              <a:t>: An enterprise has a production network and a management network, shown on the left figure.</a:t>
            </a:r>
          </a:p>
          <a:p>
            <a:pPr marL="654050" lvl="1" indent="-339725" fontAlgn="ctr">
              <a:lnSpc>
                <a:spcPct val="100000"/>
              </a:lnSpc>
            </a:pPr>
            <a:r>
              <a:rPr lang="en-US" sz="1400" dirty="0">
                <a:latin typeface="Huawei Sans" panose="020C0503030203020204" pitchFamily="34" charset="0"/>
              </a:rPr>
              <a:t>PC1 belongs to the production network, PC2 belongs to the management network, and S1 is the access switch for the two PCs. PC1 is added to VLAN 10, and PC2 is added to VLAN 20.</a:t>
            </a:r>
          </a:p>
          <a:p>
            <a:pPr marL="654050" lvl="1" indent="-339725" fontAlgn="ctr">
              <a:lnSpc>
                <a:spcPct val="100000"/>
              </a:lnSpc>
            </a:pPr>
            <a:r>
              <a:rPr lang="en-US" sz="1400" dirty="0">
                <a:latin typeface="Huawei Sans" panose="020C0503030203020204" pitchFamily="34" charset="0"/>
              </a:rPr>
              <a:t>Sub-interfaces are configured on R1 functioning as a gateway for PC1 and PC2.</a:t>
            </a:r>
          </a:p>
          <a:p>
            <a:pPr fontAlgn="ctr">
              <a:lnSpc>
                <a:spcPct val="100000"/>
              </a:lnSpc>
            </a:pPr>
            <a:r>
              <a:rPr lang="en-US" sz="1600" b="1" dirty="0">
                <a:latin typeface="Huawei Sans" panose="020C0503030203020204" pitchFamily="34" charset="0"/>
              </a:rPr>
              <a:t>Requirements</a:t>
            </a:r>
            <a:r>
              <a:rPr lang="en-US" sz="1600" dirty="0">
                <a:latin typeface="Huawei Sans" panose="020C0503030203020204" pitchFamily="34" charset="0"/>
              </a:rPr>
              <a:t>: Isolate the production network from the management network and use static routes for communication within each network.</a:t>
            </a:r>
          </a:p>
          <a:p>
            <a:pPr lvl="1" fontAlgn="ctr">
              <a:lnSpc>
                <a:spcPct val="100000"/>
              </a:lnSpc>
            </a:pPr>
            <a:endParaRPr lang="en-US" altLang="zh-CN" sz="1400" dirty="0">
              <a:latin typeface="Huawei Sans" panose="020C0503030203020204" pitchFamily="34" charset="0"/>
            </a:endParaRPr>
          </a:p>
          <a:p>
            <a:pPr lvl="1" fontAlgn="ctr">
              <a:lnSpc>
                <a:spcPct val="100000"/>
              </a:lnSpc>
            </a:pPr>
            <a:endParaRPr lang="en-US" altLang="zh-CN" sz="1200" dirty="0">
              <a:latin typeface="Huawei Sans" panose="020C0503030203020204" pitchFamily="34" charset="0"/>
            </a:endParaRPr>
          </a:p>
        </p:txBody>
      </p:sp>
      <p:graphicFrame>
        <p:nvGraphicFramePr>
          <p:cNvPr id="65" name="表格 46"/>
          <p:cNvGraphicFramePr>
            <a:graphicFrameLocks noGrp="1"/>
          </p:cNvGraphicFramePr>
          <p:nvPr>
            <p:extLst>
              <p:ext uri="{D42A27DB-BD31-4B8C-83A1-F6EECF244321}">
                <p14:modId xmlns:p14="http://schemas.microsoft.com/office/powerpoint/2010/main" val="1726374021"/>
              </p:ext>
            </p:extLst>
          </p:nvPr>
        </p:nvGraphicFramePr>
        <p:xfrm>
          <a:off x="6508057" y="4198266"/>
          <a:ext cx="4949205" cy="1461367"/>
        </p:xfrm>
        <a:graphic>
          <a:graphicData uri="http://schemas.openxmlformats.org/drawingml/2006/table">
            <a:tbl>
              <a:tblPr firstRow="1" bandRow="1">
                <a:tableStyleId>{5202B0CA-FC54-4496-8BCA-5EF66A818D29}</a:tableStyleId>
              </a:tblPr>
              <a:tblGrid>
                <a:gridCol w="1706623">
                  <a:extLst>
                    <a:ext uri="{9D8B030D-6E8A-4147-A177-3AD203B41FA5}">
                      <a16:colId xmlns:a16="http://schemas.microsoft.com/office/drawing/2014/main" val="20000"/>
                    </a:ext>
                  </a:extLst>
                </a:gridCol>
                <a:gridCol w="910270">
                  <a:extLst>
                    <a:ext uri="{9D8B030D-6E8A-4147-A177-3AD203B41FA5}">
                      <a16:colId xmlns:a16="http://schemas.microsoft.com/office/drawing/2014/main" val="20001"/>
                    </a:ext>
                  </a:extLst>
                </a:gridCol>
                <a:gridCol w="933450">
                  <a:extLst>
                    <a:ext uri="{9D8B030D-6E8A-4147-A177-3AD203B41FA5}">
                      <a16:colId xmlns:a16="http://schemas.microsoft.com/office/drawing/2014/main" val="20002"/>
                    </a:ext>
                  </a:extLst>
                </a:gridCol>
                <a:gridCol w="1398862">
                  <a:extLst>
                    <a:ext uri="{9D8B030D-6E8A-4147-A177-3AD203B41FA5}">
                      <a16:colId xmlns:a16="http://schemas.microsoft.com/office/drawing/2014/main" val="20003"/>
                    </a:ext>
                  </a:extLst>
                </a:gridCol>
              </a:tblGrid>
              <a:tr h="364087">
                <a:tc>
                  <a:txBody>
                    <a:body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Destination/Mask</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200" b="1">
                          <a:solidFill>
                            <a:schemeClr val="bg1"/>
                          </a:solidFill>
                          <a:latin typeface="Huawei Sans" panose="020C0503030203020204" pitchFamily="34" charset="0"/>
                          <a:ea typeface="方正兰亭黑简体" panose="02000000000000000000" pitchFamily="2" charset="-122"/>
                          <a:cs typeface="+mn-cs"/>
                        </a:rPr>
                        <a:t>Protocol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200" b="1" dirty="0">
                          <a:solidFill>
                            <a:schemeClr val="bg1"/>
                          </a:solidFill>
                          <a:latin typeface="Huawei Sans" panose="020C0503030203020204" pitchFamily="34" charset="0"/>
                          <a:ea typeface="方正兰亭黑简体" panose="02000000000000000000" pitchFamily="2" charset="-122"/>
                          <a:cs typeface="+mn-cs"/>
                        </a:rPr>
                        <a:t>Interface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200" b="1" dirty="0" err="1">
                          <a:solidFill>
                            <a:schemeClr val="bg1"/>
                          </a:solidFill>
                          <a:latin typeface="Huawei Sans" panose="020C0503030203020204" pitchFamily="34" charset="0"/>
                          <a:ea typeface="方正兰亭黑简体" panose="02000000000000000000" pitchFamily="2" charset="-122"/>
                          <a:cs typeface="+mn-cs"/>
                        </a:rPr>
                        <a:t>NextHop</a:t>
                      </a:r>
                      <a:endParaRPr lang="en-US" sz="1200" b="1" dirty="0">
                        <a:solidFill>
                          <a:schemeClr val="bg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218452">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192.168.100.0/24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Static</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GE0/0/1</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192.168.101.254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18452">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192.168.200.0/24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Static</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GE0/0/2</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192.168.102.254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18452">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192.168.1.0/24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GE0/0/0.1</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192.168.1.254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18452">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192.168.2.0/24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Direct</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latin typeface="Huawei Sans" panose="020C0503030203020204" pitchFamily="34" charset="0"/>
                          <a:ea typeface="方正兰亭黑简体" panose="02000000000000000000" pitchFamily="2" charset="-122"/>
                          <a:cs typeface="+mn-cs"/>
                        </a:rPr>
                        <a:t>GE0/0/0.1</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tc>
                  <a:txBody>
                    <a:bodyPr/>
                    <a:lstStyle/>
                    <a:p>
                      <a:pPr marL="0" marR="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cs"/>
                        </a:rPr>
                        <a:t>192.168.2.254</a:t>
                      </a:r>
                    </a:p>
                  </a:txBody>
                  <a:tcPr anchor="ctr">
                    <a:lnL w="12700" cap="flat" cmpd="sng" algn="ctr">
                      <a:solidFill>
                        <a:schemeClr val="tx2">
                          <a:lumMod val="90000"/>
                        </a:schemeClr>
                      </a:solidFill>
                      <a:prstDash val="solid"/>
                      <a:round/>
                      <a:headEnd type="none" w="med" len="med"/>
                      <a:tailEnd type="none" w="med" len="med"/>
                    </a:lnL>
                    <a:lnR w="12700" cap="flat" cmpd="sng" algn="ctr">
                      <a:solidFill>
                        <a:schemeClr val="tx2">
                          <a:lumMod val="9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66" name="文本框 65"/>
          <p:cNvSpPr txBox="1"/>
          <p:nvPr/>
        </p:nvSpPr>
        <p:spPr bwMode="gray">
          <a:xfrm>
            <a:off x="6859725" y="5823684"/>
            <a:ext cx="4245868" cy="307777"/>
          </a:xfrm>
          <a:prstGeom prst="rect">
            <a:avLst/>
          </a:prstGeom>
          <a:noFill/>
        </p:spPr>
        <p:txBody>
          <a:bodyPr wrap="square" rtlCol="0">
            <a:noAutofit/>
          </a:bodyPr>
          <a:lstStyle/>
          <a:p>
            <a:pPr algn="ctr" fontAlgn="ctr"/>
            <a:r>
              <a:rPr lang="en-US" sz="1400" b="1" dirty="0">
                <a:latin typeface="Huawei Sans" panose="020C0503030203020204" pitchFamily="34" charset="0"/>
              </a:rPr>
              <a:t>Routing table before VRF is deployed on R1</a:t>
            </a:r>
          </a:p>
        </p:txBody>
      </p:sp>
      <p:pic>
        <p:nvPicPr>
          <p:cNvPr id="27" name="图片 26" descr="通用交换机.png"/>
          <p:cNvPicPr>
            <a:picLocks noChangeAspect="1"/>
          </p:cNvPicPr>
          <p:nvPr/>
        </p:nvPicPr>
        <p:blipFill>
          <a:blip r:embed="rId5" cstate="print"/>
          <a:stretch>
            <a:fillRect/>
          </a:stretch>
        </p:blipFill>
        <p:spPr bwMode="gray">
          <a:xfrm>
            <a:off x="2591685" y="4166235"/>
            <a:ext cx="540000" cy="441818"/>
          </a:xfrm>
          <a:prstGeom prst="rect">
            <a:avLst/>
          </a:prstGeom>
        </p:spPr>
      </p:pic>
    </p:spTree>
    <p:extLst>
      <p:ext uri="{BB962C8B-B14F-4D97-AF65-F5344CB8AC3E}">
        <p14:creationId xmlns:p14="http://schemas.microsoft.com/office/powerpoint/2010/main" val="768331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Configuration Example </a:t>
            </a:r>
            <a:r>
              <a:rPr lang="en-US" sz="3600" dirty="0">
                <a:latin typeface="Huawei Sans" panose="020C0503030203020204" pitchFamily="34" charset="0"/>
              </a:rPr>
              <a:t>—</a:t>
            </a:r>
            <a:r>
              <a:rPr lang="en-US" dirty="0">
                <a:latin typeface="Huawei Sans" panose="020C0503030203020204" pitchFamily="34" charset="0"/>
              </a:rPr>
              <a:t> Procedure (1)</a:t>
            </a:r>
          </a:p>
        </p:txBody>
      </p:sp>
      <p:sp>
        <p:nvSpPr>
          <p:cNvPr id="27" name="文本框 26"/>
          <p:cNvSpPr txBox="1"/>
          <p:nvPr/>
        </p:nvSpPr>
        <p:spPr bwMode="gray">
          <a:xfrm>
            <a:off x="5672046" y="1388274"/>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a:solidFill>
                  <a:srgbClr val="000000"/>
                </a:solidFill>
                <a:latin typeface="Huawei Sans" panose="020C0503030203020204" pitchFamily="34" charset="0"/>
              </a:rPr>
              <a:t>1. Configure VLANs on the switch. The configuration details are not provided.</a:t>
            </a:r>
          </a:p>
        </p:txBody>
      </p:sp>
      <p:sp>
        <p:nvSpPr>
          <p:cNvPr id="28" name="Rectangle 3"/>
          <p:cNvSpPr/>
          <p:nvPr/>
        </p:nvSpPr>
        <p:spPr bwMode="gray">
          <a:xfrm>
            <a:off x="5780389" y="2861555"/>
            <a:ext cx="5965524" cy="2554545"/>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en-US" sz="1400" dirty="0">
                <a:latin typeface="Huawei Sans" panose="020C0503030203020204" pitchFamily="34" charset="0"/>
                <a:cs typeface="Courier New" panose="02070309020205020404" pitchFamily="49" charset="0"/>
              </a:rPr>
              <a:t>[R1]</a:t>
            </a:r>
            <a:r>
              <a:rPr lang="en-US" sz="1400" dirty="0" err="1">
                <a:latin typeface="Huawei Sans" panose="020C0503030203020204" pitchFamily="34" charset="0"/>
                <a:cs typeface="Courier New" panose="02070309020205020404" pitchFamily="49" charset="0"/>
              </a:rPr>
              <a:t>ip</a:t>
            </a:r>
            <a:r>
              <a:rPr lang="en-US" sz="1400" dirty="0">
                <a:latin typeface="Huawei Sans" panose="020C0503030203020204" pitchFamily="34" charset="0"/>
                <a:cs typeface="Courier New" panose="02070309020205020404" pitchFamily="49" charset="0"/>
              </a:rPr>
              <a:t> </a:t>
            </a:r>
            <a:r>
              <a:rPr lang="en-US" sz="1400" dirty="0" err="1">
                <a:latin typeface="Huawei Sans" panose="020C0503030203020204" pitchFamily="34" charset="0"/>
                <a:cs typeface="Courier New" panose="02070309020205020404" pitchFamily="49" charset="0"/>
              </a:rPr>
              <a:t>vpn</a:t>
            </a:r>
            <a:r>
              <a:rPr lang="en-US" sz="1400" dirty="0">
                <a:latin typeface="Huawei Sans" panose="020C0503030203020204" pitchFamily="34" charset="0"/>
                <a:cs typeface="Courier New" panose="02070309020205020404" pitchFamily="49" charset="0"/>
              </a:rPr>
              <a:t>-instance production</a:t>
            </a:r>
          </a:p>
          <a:p>
            <a:pPr fontAlgn="ctr">
              <a:lnSpc>
                <a:spcPts val="2400"/>
              </a:lnSpc>
            </a:pPr>
            <a:r>
              <a:rPr lang="en-US" sz="1400" dirty="0">
                <a:latin typeface="Huawei Sans" panose="020C0503030203020204" pitchFamily="34" charset="0"/>
                <a:cs typeface="Courier New" panose="02070309020205020404" pitchFamily="49" charset="0"/>
              </a:rPr>
              <a:t>[R1-vpn-instance-production]ipv4-family</a:t>
            </a:r>
          </a:p>
          <a:p>
            <a:pPr fontAlgn="ctr">
              <a:lnSpc>
                <a:spcPts val="2400"/>
              </a:lnSpc>
            </a:pPr>
            <a:r>
              <a:rPr lang="en-US" sz="1400" dirty="0">
                <a:latin typeface="Huawei Sans" panose="020C0503030203020204" pitchFamily="34" charset="0"/>
                <a:cs typeface="Courier New" panose="02070309020205020404" pitchFamily="49" charset="0"/>
              </a:rPr>
              <a:t>[R1-vpn-instance-production-af-ipv4]quit</a:t>
            </a:r>
          </a:p>
          <a:p>
            <a:pPr fontAlgn="ctr">
              <a:lnSpc>
                <a:spcPts val="2400"/>
              </a:lnSpc>
            </a:pPr>
            <a:r>
              <a:rPr lang="en-US" sz="1400" dirty="0">
                <a:latin typeface="Huawei Sans" panose="020C0503030203020204" pitchFamily="34" charset="0"/>
                <a:cs typeface="Courier New" panose="02070309020205020404" pitchFamily="49" charset="0"/>
              </a:rPr>
              <a:t>[R1-vpn-instance-production]quit</a:t>
            </a:r>
          </a:p>
          <a:p>
            <a:pPr fontAlgn="ctr">
              <a:lnSpc>
                <a:spcPts val="2400"/>
              </a:lnSpc>
            </a:pPr>
            <a:r>
              <a:rPr lang="en-US" sz="1400" dirty="0">
                <a:latin typeface="Huawei Sans" panose="020C0503030203020204" pitchFamily="34" charset="0"/>
                <a:cs typeface="Courier New" panose="02070309020205020404" pitchFamily="49" charset="0"/>
              </a:rPr>
              <a:t>[R1]</a:t>
            </a:r>
            <a:r>
              <a:rPr lang="en-US" sz="1400" dirty="0" err="1">
                <a:latin typeface="Huawei Sans" panose="020C0503030203020204" pitchFamily="34" charset="0"/>
                <a:cs typeface="Courier New" panose="02070309020205020404" pitchFamily="49" charset="0"/>
              </a:rPr>
              <a:t>ip</a:t>
            </a:r>
            <a:r>
              <a:rPr lang="en-US" sz="1400" dirty="0">
                <a:latin typeface="Huawei Sans" panose="020C0503030203020204" pitchFamily="34" charset="0"/>
                <a:cs typeface="Courier New" panose="02070309020205020404" pitchFamily="49" charset="0"/>
              </a:rPr>
              <a:t> </a:t>
            </a:r>
            <a:r>
              <a:rPr lang="en-US" sz="1400" dirty="0" err="1">
                <a:latin typeface="Huawei Sans" panose="020C0503030203020204" pitchFamily="34" charset="0"/>
                <a:cs typeface="Courier New" panose="02070309020205020404" pitchFamily="49" charset="0"/>
              </a:rPr>
              <a:t>vpn</a:t>
            </a:r>
            <a:r>
              <a:rPr lang="en-US" sz="1400" dirty="0">
                <a:latin typeface="Huawei Sans" panose="020C0503030203020204" pitchFamily="34" charset="0"/>
                <a:cs typeface="Courier New" panose="02070309020205020404" pitchFamily="49" charset="0"/>
              </a:rPr>
              <a:t>-instance management</a:t>
            </a:r>
          </a:p>
          <a:p>
            <a:pPr fontAlgn="ctr">
              <a:lnSpc>
                <a:spcPts val="2400"/>
              </a:lnSpc>
            </a:pPr>
            <a:r>
              <a:rPr lang="en-US" sz="1400" dirty="0">
                <a:latin typeface="Huawei Sans" panose="020C0503030203020204" pitchFamily="34" charset="0"/>
                <a:cs typeface="Courier New" panose="02070309020205020404" pitchFamily="49" charset="0"/>
              </a:rPr>
              <a:t>[R1-vpn-instance-management]ipv4-family</a:t>
            </a:r>
          </a:p>
          <a:p>
            <a:pPr fontAlgn="ctr">
              <a:lnSpc>
                <a:spcPts val="2400"/>
              </a:lnSpc>
            </a:pPr>
            <a:r>
              <a:rPr lang="en-US" sz="1400" dirty="0">
                <a:latin typeface="Huawei Sans" panose="020C0503030203020204" pitchFamily="34" charset="0"/>
                <a:cs typeface="Courier New" panose="02070309020205020404" pitchFamily="49" charset="0"/>
              </a:rPr>
              <a:t>[R1-vpn-instance-management-af-ipv4]quit</a:t>
            </a:r>
          </a:p>
          <a:p>
            <a:pPr fontAlgn="ctr">
              <a:lnSpc>
                <a:spcPts val="2400"/>
              </a:lnSpc>
            </a:pPr>
            <a:r>
              <a:rPr lang="en-US" sz="1400" dirty="0">
                <a:latin typeface="Huawei Sans" panose="020C0503030203020204" pitchFamily="34" charset="0"/>
                <a:cs typeface="Courier New" panose="02070309020205020404" pitchFamily="49" charset="0"/>
              </a:rPr>
              <a:t>[R1-vpn-instance-management]quit</a:t>
            </a:r>
          </a:p>
        </p:txBody>
      </p:sp>
      <p:sp>
        <p:nvSpPr>
          <p:cNvPr id="29" name="文本框 28"/>
          <p:cNvSpPr txBox="1"/>
          <p:nvPr/>
        </p:nvSpPr>
        <p:spPr bwMode="gray">
          <a:xfrm>
            <a:off x="5672045" y="2169844"/>
            <a:ext cx="5649913"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a:solidFill>
                  <a:srgbClr val="000000"/>
                </a:solidFill>
                <a:latin typeface="Huawei Sans" panose="020C0503030203020204" pitchFamily="34" charset="0"/>
              </a:rPr>
              <a:t>2. Create VPN instances for the production and management networks and configure the IPv4 address family for each VPN instance.</a:t>
            </a:r>
          </a:p>
        </p:txBody>
      </p:sp>
      <p:cxnSp>
        <p:nvCxnSpPr>
          <p:cNvPr id="40" name="直接连接符 39"/>
          <p:cNvCxnSpPr>
            <a:cxnSpLocks/>
          </p:cNvCxnSpPr>
          <p:nvPr/>
        </p:nvCxnSpPr>
        <p:spPr bwMode="gray">
          <a:xfrm flipH="1">
            <a:off x="1891622" y="4342974"/>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cxnSpLocks/>
          </p:cNvCxnSpPr>
          <p:nvPr/>
        </p:nvCxnSpPr>
        <p:spPr bwMode="gray">
          <a:xfrm>
            <a:off x="2844098" y="4337642"/>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2844098" y="3323728"/>
            <a:ext cx="0" cy="10192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9" idx="0"/>
            <a:endCxn id="64" idx="0"/>
          </p:cNvCxnSpPr>
          <p:nvPr/>
        </p:nvCxnSpPr>
        <p:spPr bwMode="gray">
          <a:xfrm flipV="1">
            <a:off x="2856514" y="1752885"/>
            <a:ext cx="1227623" cy="13499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49" idx="0"/>
          </p:cNvCxnSpPr>
          <p:nvPr/>
        </p:nvCxnSpPr>
        <p:spPr bwMode="gray">
          <a:xfrm>
            <a:off x="1869327" y="2010252"/>
            <a:ext cx="987187" cy="10925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12" descr="E:\2016.01\1.12 扁平化图标\蓝色\AR-蓝色最新-40.png"/>
          <p:cNvPicPr>
            <a:picLocks noChangeAspect="1" noChangeArrowheads="1"/>
          </p:cNvPicPr>
          <p:nvPr/>
        </p:nvPicPr>
        <p:blipFill>
          <a:blip r:embed="rId3" cstate="print"/>
          <a:srcRect/>
          <a:stretch>
            <a:fillRect/>
          </a:stretch>
        </p:blipFill>
        <p:spPr bwMode="gray">
          <a:xfrm>
            <a:off x="2586514" y="3102819"/>
            <a:ext cx="540000" cy="441818"/>
          </a:xfrm>
          <a:prstGeom prst="rect">
            <a:avLst/>
          </a:prstGeom>
          <a:noFill/>
        </p:spPr>
      </p:pic>
      <p:sp>
        <p:nvSpPr>
          <p:cNvPr id="50" name="Freeform 159"/>
          <p:cNvSpPr>
            <a:spLocks/>
          </p:cNvSpPr>
          <p:nvPr/>
        </p:nvSpPr>
        <p:spPr bwMode="gray">
          <a:xfrm flipH="1">
            <a:off x="114021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59"/>
          <p:cNvSpPr>
            <a:spLocks/>
          </p:cNvSpPr>
          <p:nvPr/>
        </p:nvSpPr>
        <p:spPr bwMode="gray">
          <a:xfrm flipH="1">
            <a:off x="335502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135307" y="1740849"/>
            <a:ext cx="1445909"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a:t>
            </a:r>
          </a:p>
          <a:p>
            <a:pPr algn="ctr" fontAlgn="ctr"/>
            <a:r>
              <a:rPr lang="en-US" sz="1200" dirty="0">
                <a:latin typeface="Huawei Sans" panose="020C0503030203020204" pitchFamily="34" charset="0"/>
              </a:rPr>
              <a:t>192.168.100.0/24</a:t>
            </a:r>
          </a:p>
        </p:txBody>
      </p:sp>
      <p:sp>
        <p:nvSpPr>
          <p:cNvPr id="64" name="文本框 63"/>
          <p:cNvSpPr txBox="1"/>
          <p:nvPr/>
        </p:nvSpPr>
        <p:spPr bwMode="gray">
          <a:xfrm>
            <a:off x="3288887" y="1752885"/>
            <a:ext cx="1590500" cy="523220"/>
          </a:xfrm>
          <a:prstGeom prst="rect">
            <a:avLst/>
          </a:prstGeom>
          <a:noFill/>
        </p:spPr>
        <p:txBody>
          <a:bodyPr wrap="square" rtlCol="0">
            <a:noAutofit/>
          </a:bodyPr>
          <a:lstStyle>
            <a:defPPr>
              <a:defRPr lang="en-US"/>
            </a:defPPr>
            <a:lvl1pPr algn="ctr">
              <a:defRPr sz="1400"/>
            </a:lvl1pPr>
          </a:lstStyle>
          <a:p>
            <a:pPr fontAlgn="ctr"/>
            <a:r>
              <a:rPr lang="en-US" sz="1200">
                <a:latin typeface="Huawei Sans" panose="020C0503030203020204" pitchFamily="34" charset="0"/>
              </a:rPr>
              <a:t>Management network</a:t>
            </a:r>
          </a:p>
          <a:p>
            <a:pPr fontAlgn="ctr"/>
            <a:r>
              <a:rPr lang="en-US" sz="1200">
                <a:latin typeface="Huawei Sans" panose="020C0503030203020204" pitchFamily="34" charset="0"/>
              </a:rPr>
              <a:t>192.168.200.0/24</a:t>
            </a:r>
          </a:p>
        </p:txBody>
      </p:sp>
      <p:pic>
        <p:nvPicPr>
          <p:cNvPr id="67" name="图片 43" descr="PC.png"/>
          <p:cNvPicPr>
            <a:picLocks noChangeAspect="1"/>
          </p:cNvPicPr>
          <p:nvPr/>
        </p:nvPicPr>
        <p:blipFill>
          <a:blip r:embed="rId4" cstate="print"/>
          <a:stretch>
            <a:fillRect/>
          </a:stretch>
        </p:blipFill>
        <p:spPr bwMode="gray">
          <a:xfrm>
            <a:off x="1653763" y="4933879"/>
            <a:ext cx="592969" cy="455400"/>
          </a:xfrm>
          <a:prstGeom prst="rect">
            <a:avLst/>
          </a:prstGeom>
        </p:spPr>
      </p:pic>
      <p:sp>
        <p:nvSpPr>
          <p:cNvPr id="68" name="TextBox 105"/>
          <p:cNvSpPr txBox="1"/>
          <p:nvPr/>
        </p:nvSpPr>
        <p:spPr bwMode="gray">
          <a:xfrm>
            <a:off x="827775" y="5403648"/>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PC1 </a:t>
            </a:r>
            <a:r>
              <a:rPr lang="en-US" sz="1400" dirty="0">
                <a:latin typeface="Huawei Sans" panose="020C0503030203020204" pitchFamily="34" charset="0"/>
              </a:rPr>
              <a:t>192.168.1.1</a:t>
            </a:r>
          </a:p>
          <a:p>
            <a:pPr algn="ctr" fontAlgn="ctr"/>
            <a:r>
              <a:rPr lang="en-US" sz="1400" dirty="0">
                <a:latin typeface="Huawei Sans" panose="020C0503030203020204" pitchFamily="34" charset="0"/>
              </a:rPr>
              <a:t>Gateway 192.168.1.254</a:t>
            </a:r>
          </a:p>
          <a:p>
            <a:pPr algn="ctr" fontAlgn="ctr"/>
            <a:r>
              <a:rPr lang="en-US" sz="1400" dirty="0">
                <a:latin typeface="Huawei Sans" panose="020C0503030203020204" pitchFamily="34" charset="0"/>
              </a:rPr>
              <a:t>VLAN 10</a:t>
            </a:r>
          </a:p>
        </p:txBody>
      </p:sp>
      <p:pic>
        <p:nvPicPr>
          <p:cNvPr id="69" name="图片 43" descr="PC.png"/>
          <p:cNvPicPr>
            <a:picLocks noChangeAspect="1"/>
          </p:cNvPicPr>
          <p:nvPr/>
        </p:nvPicPr>
        <p:blipFill>
          <a:blip r:embed="rId4" cstate="print"/>
          <a:stretch>
            <a:fillRect/>
          </a:stretch>
        </p:blipFill>
        <p:spPr bwMode="gray">
          <a:xfrm>
            <a:off x="3608452" y="4937476"/>
            <a:ext cx="592969" cy="455400"/>
          </a:xfrm>
          <a:prstGeom prst="rect">
            <a:avLst/>
          </a:prstGeom>
        </p:spPr>
      </p:pic>
      <p:sp>
        <p:nvSpPr>
          <p:cNvPr id="70" name="TextBox 105"/>
          <p:cNvSpPr txBox="1"/>
          <p:nvPr/>
        </p:nvSpPr>
        <p:spPr bwMode="gray">
          <a:xfrm>
            <a:off x="2969700" y="5403648"/>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PC2 </a:t>
            </a:r>
            <a:r>
              <a:rPr lang="en-US" sz="1400" dirty="0">
                <a:latin typeface="Huawei Sans" panose="020C0503030203020204" pitchFamily="34" charset="0"/>
              </a:rPr>
              <a:t>192.168.2.1</a:t>
            </a:r>
          </a:p>
          <a:p>
            <a:pPr algn="ctr" fontAlgn="ctr"/>
            <a:r>
              <a:rPr lang="en-US" sz="1400" dirty="0">
                <a:latin typeface="Huawei Sans" panose="020C0503030203020204" pitchFamily="34" charset="0"/>
              </a:rPr>
              <a:t>Gateway 192.168.2.254</a:t>
            </a:r>
          </a:p>
          <a:p>
            <a:pPr algn="ctr" fontAlgn="ctr"/>
            <a:r>
              <a:rPr lang="en-US" sz="1400" dirty="0">
                <a:latin typeface="Huawei Sans" panose="020C0503030203020204" pitchFamily="34" charset="0"/>
              </a:rPr>
              <a:t>VLAN 20</a:t>
            </a:r>
          </a:p>
        </p:txBody>
      </p:sp>
      <p:sp>
        <p:nvSpPr>
          <p:cNvPr id="71" name="文本框 70"/>
          <p:cNvSpPr txBox="1"/>
          <p:nvPr/>
        </p:nvSpPr>
        <p:spPr bwMode="gray">
          <a:xfrm>
            <a:off x="2804830" y="3855172"/>
            <a:ext cx="851515" cy="307777"/>
          </a:xfrm>
          <a:prstGeom prst="rect">
            <a:avLst/>
          </a:prstGeom>
          <a:noFill/>
        </p:spPr>
        <p:txBody>
          <a:bodyPr wrap="square" rtlCol="0">
            <a:noAutofit/>
          </a:bodyPr>
          <a:lstStyle/>
          <a:p>
            <a:pPr fontAlgn="ctr"/>
            <a:r>
              <a:rPr lang="en-US" sz="1400">
                <a:latin typeface="Huawei Sans" panose="020C0503030203020204" pitchFamily="34" charset="0"/>
              </a:rPr>
              <a:t>GE0/0/0</a:t>
            </a:r>
          </a:p>
        </p:txBody>
      </p:sp>
      <p:sp>
        <p:nvSpPr>
          <p:cNvPr id="72" name="文本框 71"/>
          <p:cNvSpPr txBox="1"/>
          <p:nvPr/>
        </p:nvSpPr>
        <p:spPr bwMode="gray">
          <a:xfrm>
            <a:off x="2073042" y="3501423"/>
            <a:ext cx="851515" cy="307777"/>
          </a:xfrm>
          <a:prstGeom prst="rect">
            <a:avLst/>
          </a:prstGeom>
          <a:noFill/>
        </p:spPr>
        <p:txBody>
          <a:bodyPr wrap="square" rtlCol="0">
            <a:noAutofit/>
          </a:bodyPr>
          <a:lstStyle/>
          <a:p>
            <a:pPr fontAlgn="ctr"/>
            <a:r>
              <a:rPr lang="en-US" sz="1400" dirty="0">
                <a:latin typeface="Huawei Sans" panose="020C0503030203020204" pitchFamily="34" charset="0"/>
              </a:rPr>
              <a:t>GE0/0/0</a:t>
            </a:r>
          </a:p>
        </p:txBody>
      </p:sp>
      <p:sp>
        <p:nvSpPr>
          <p:cNvPr id="73" name="文本框 72"/>
          <p:cNvSpPr txBox="1"/>
          <p:nvPr/>
        </p:nvSpPr>
        <p:spPr bwMode="gray">
          <a:xfrm>
            <a:off x="655492" y="2669118"/>
            <a:ext cx="1942945" cy="523220"/>
          </a:xfrm>
          <a:prstGeom prst="rect">
            <a:avLst/>
          </a:prstGeom>
          <a:noFill/>
        </p:spPr>
        <p:txBody>
          <a:bodyPr wrap="square" rtlCol="0">
            <a:noAutofit/>
          </a:bodyPr>
          <a:lstStyle/>
          <a:p>
            <a:pPr algn="r" fontAlgn="ctr"/>
            <a:r>
              <a:rPr lang="en-US" sz="1400">
                <a:latin typeface="Huawei Sans" panose="020C0503030203020204" pitchFamily="34" charset="0"/>
              </a:rPr>
              <a:t>GE0/0/1</a:t>
            </a:r>
          </a:p>
          <a:p>
            <a:pPr algn="r" fontAlgn="ctr"/>
            <a:r>
              <a:rPr lang="en-US" sz="1400">
                <a:latin typeface="Huawei Sans" panose="020C0503030203020204" pitchFamily="34" charset="0"/>
              </a:rPr>
              <a:t>IP: 192.168.101.1/24</a:t>
            </a:r>
          </a:p>
        </p:txBody>
      </p:sp>
      <p:sp>
        <p:nvSpPr>
          <p:cNvPr id="74" name="文本框 73"/>
          <p:cNvSpPr txBox="1"/>
          <p:nvPr/>
        </p:nvSpPr>
        <p:spPr bwMode="gray">
          <a:xfrm>
            <a:off x="3230587" y="2650337"/>
            <a:ext cx="1942945" cy="523220"/>
          </a:xfrm>
          <a:prstGeom prst="rect">
            <a:avLst/>
          </a:prstGeom>
          <a:noFill/>
        </p:spPr>
        <p:txBody>
          <a:bodyPr wrap="square" rtlCol="0">
            <a:noAutofit/>
          </a:bodyPr>
          <a:lstStyle/>
          <a:p>
            <a:pPr fontAlgn="ctr"/>
            <a:r>
              <a:rPr lang="en-US" sz="1400">
                <a:latin typeface="Huawei Sans" panose="020C0503030203020204" pitchFamily="34" charset="0"/>
              </a:rPr>
              <a:t>GE0/0/2</a:t>
            </a:r>
          </a:p>
          <a:p>
            <a:pPr fontAlgn="ctr"/>
            <a:r>
              <a:rPr lang="en-US" sz="1400">
                <a:latin typeface="Huawei Sans" panose="020C0503030203020204" pitchFamily="34" charset="0"/>
              </a:rPr>
              <a:t>IP: 192.168.102.1/24</a:t>
            </a:r>
          </a:p>
        </p:txBody>
      </p:sp>
      <p:sp>
        <p:nvSpPr>
          <p:cNvPr id="75" name="文本框 74"/>
          <p:cNvSpPr txBox="1"/>
          <p:nvPr/>
        </p:nvSpPr>
        <p:spPr bwMode="gray">
          <a:xfrm>
            <a:off x="3064249" y="3154451"/>
            <a:ext cx="436338"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76" name="文本框 75"/>
          <p:cNvSpPr txBox="1"/>
          <p:nvPr/>
        </p:nvSpPr>
        <p:spPr bwMode="gray">
          <a:xfrm>
            <a:off x="3073867" y="4199928"/>
            <a:ext cx="417102" cy="338554"/>
          </a:xfrm>
          <a:prstGeom prst="rect">
            <a:avLst/>
          </a:prstGeom>
          <a:noFill/>
        </p:spPr>
        <p:txBody>
          <a:bodyPr wrap="square" rtlCol="0">
            <a:noAutofit/>
          </a:bodyPr>
          <a:lstStyle/>
          <a:p>
            <a:pPr fontAlgn="ctr"/>
            <a:r>
              <a:rPr lang="en-US" sz="1600" b="1">
                <a:latin typeface="Huawei Sans" panose="020C0503030203020204" pitchFamily="34" charset="0"/>
              </a:rPr>
              <a:t>S1</a:t>
            </a:r>
          </a:p>
        </p:txBody>
      </p:sp>
      <p:pic>
        <p:nvPicPr>
          <p:cNvPr id="31" name="图片 30" descr="通用交换机.png"/>
          <p:cNvPicPr>
            <a:picLocks noChangeAspect="1"/>
          </p:cNvPicPr>
          <p:nvPr/>
        </p:nvPicPr>
        <p:blipFill>
          <a:blip r:embed="rId5" cstate="print"/>
          <a:stretch>
            <a:fillRect/>
          </a:stretch>
        </p:blipFill>
        <p:spPr bwMode="gray">
          <a:xfrm>
            <a:off x="2591685" y="4166235"/>
            <a:ext cx="540000" cy="441818"/>
          </a:xfrm>
          <a:prstGeom prst="rect">
            <a:avLst/>
          </a:prstGeom>
        </p:spPr>
      </p:pic>
    </p:spTree>
    <p:extLst>
      <p:ext uri="{BB962C8B-B14F-4D97-AF65-F5344CB8AC3E}">
        <p14:creationId xmlns:p14="http://schemas.microsoft.com/office/powerpoint/2010/main" val="11241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bwMode="gray"/>
        <p:txBody>
          <a:bodyPr wrap="square">
            <a:noAutofit/>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Introduction to </a:t>
            </a:r>
            <a:r>
              <a:rPr lang="en-US" dirty="0">
                <a:latin typeface="Huawei Sans" panose="020C0503030203020204" pitchFamily="34" charset="0"/>
                <a:ea typeface="方正兰亭黑简体" panose="02000000000000000000" pitchFamily="2" charset="-122"/>
                <a:sym typeface="Huawei Sans" panose="020C0503030203020204" pitchFamily="34" charset="0"/>
              </a:rPr>
              <a:t>VRF</a:t>
            </a:r>
          </a:p>
        </p:txBody>
      </p:sp>
      <p:sp>
        <p:nvSpPr>
          <p:cNvPr id="2" name="Text Placeholder 1">
            <a:extLst>
              <a:ext uri="{FF2B5EF4-FFF2-40B4-BE49-F238E27FC236}">
                <a16:creationId xmlns:a16="http://schemas.microsoft.com/office/drawing/2014/main" id="{0FF84AF5-3D4A-445E-9640-1E5CBD1F6DA3}"/>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2967021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Configuration Example </a:t>
            </a:r>
            <a:r>
              <a:rPr lang="en-US" sz="3600" dirty="0">
                <a:latin typeface="Huawei Sans" panose="020C0503030203020204" pitchFamily="34" charset="0"/>
              </a:rPr>
              <a:t>—</a:t>
            </a:r>
            <a:r>
              <a:rPr lang="en-US" dirty="0">
                <a:latin typeface="Huawei Sans" panose="020C0503030203020204" pitchFamily="34" charset="0"/>
              </a:rPr>
              <a:t> Procedure (2)</a:t>
            </a:r>
          </a:p>
        </p:txBody>
      </p:sp>
      <p:sp>
        <p:nvSpPr>
          <p:cNvPr id="27" name="文本框 26"/>
          <p:cNvSpPr txBox="1"/>
          <p:nvPr/>
        </p:nvSpPr>
        <p:spPr bwMode="gray">
          <a:xfrm>
            <a:off x="5672045" y="1355669"/>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600">
                <a:solidFill>
                  <a:srgbClr val="000000"/>
                </a:solidFill>
                <a:latin typeface="Huawei Sans" panose="020C0503030203020204" pitchFamily="34" charset="0"/>
              </a:rPr>
              <a:t>3. Bind involved interfaces to the VPN instances.</a:t>
            </a:r>
          </a:p>
        </p:txBody>
      </p:sp>
      <p:sp>
        <p:nvSpPr>
          <p:cNvPr id="28" name="Rectangle 3"/>
          <p:cNvSpPr/>
          <p:nvPr/>
        </p:nvSpPr>
        <p:spPr bwMode="gray">
          <a:xfrm>
            <a:off x="5772149" y="1830311"/>
            <a:ext cx="5973763" cy="377038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en-US" sz="1400" dirty="0">
                <a:latin typeface="Huawei Sans" panose="020C0503030203020204" pitchFamily="34" charset="0"/>
                <a:cs typeface="Courier New" panose="02070309020205020404" pitchFamily="49" charset="0"/>
              </a:rPr>
              <a:t>[Huawei]interface </a:t>
            </a:r>
            <a:r>
              <a:rPr lang="en-US" sz="1400" dirty="0" err="1">
                <a:latin typeface="Huawei Sans" panose="020C0503030203020204" pitchFamily="34" charset="0"/>
                <a:cs typeface="Courier New" panose="02070309020205020404" pitchFamily="49" charset="0"/>
              </a:rPr>
              <a:t>GigabitEthernet</a:t>
            </a:r>
            <a:r>
              <a:rPr lang="en-US" sz="1400" dirty="0">
                <a:latin typeface="Huawei Sans" panose="020C0503030203020204" pitchFamily="34" charset="0"/>
                <a:cs typeface="Courier New" panose="02070309020205020404" pitchFamily="49" charset="0"/>
              </a:rPr>
              <a:t> 0/0/0.1</a:t>
            </a:r>
          </a:p>
          <a:p>
            <a:pPr fontAlgn="ctr">
              <a:lnSpc>
                <a:spcPts val="2400"/>
              </a:lnSpc>
            </a:pPr>
            <a:r>
              <a:rPr lang="en-US" sz="1400" dirty="0">
                <a:latin typeface="Huawei Sans" panose="020C0503030203020204" pitchFamily="34" charset="0"/>
                <a:cs typeface="Courier New" panose="02070309020205020404" pitchFamily="49" charset="0"/>
              </a:rPr>
              <a:t>[Huawei-GigabitEthernet0/0/0.1]</a:t>
            </a:r>
            <a:r>
              <a:rPr lang="en-US" sz="1400" dirty="0" err="1">
                <a:latin typeface="Huawei Sans" panose="020C0503030203020204" pitchFamily="34" charset="0"/>
                <a:cs typeface="Courier New" panose="02070309020205020404" pitchFamily="49" charset="0"/>
              </a:rPr>
              <a:t>ip</a:t>
            </a:r>
            <a:r>
              <a:rPr lang="en-US" sz="1400" dirty="0">
                <a:latin typeface="Huawei Sans" panose="020C0503030203020204" pitchFamily="34" charset="0"/>
                <a:cs typeface="Courier New" panose="02070309020205020404" pitchFamily="49" charset="0"/>
              </a:rPr>
              <a:t> binding </a:t>
            </a:r>
            <a:r>
              <a:rPr lang="en-US" sz="1400" dirty="0" err="1">
                <a:latin typeface="Huawei Sans" panose="020C0503030203020204" pitchFamily="34" charset="0"/>
                <a:cs typeface="Courier New" panose="02070309020205020404" pitchFamily="49" charset="0"/>
              </a:rPr>
              <a:t>vpn</a:t>
            </a:r>
            <a:r>
              <a:rPr lang="en-US" sz="1400" dirty="0">
                <a:latin typeface="Huawei Sans" panose="020C0503030203020204" pitchFamily="34" charset="0"/>
                <a:cs typeface="Courier New" panose="02070309020205020404" pitchFamily="49" charset="0"/>
              </a:rPr>
              <a:t>-instance production</a:t>
            </a:r>
          </a:p>
          <a:p>
            <a:pPr fontAlgn="ctr">
              <a:lnSpc>
                <a:spcPts val="2400"/>
              </a:lnSpc>
            </a:pPr>
            <a:r>
              <a:rPr lang="en-US" sz="1400" dirty="0">
                <a:latin typeface="Huawei Sans" panose="020C0503030203020204" pitchFamily="34" charset="0"/>
                <a:cs typeface="Courier New" panose="02070309020205020404" pitchFamily="49" charset="0"/>
              </a:rPr>
              <a:t>Info: All IPv4 related configurations on this interface are removed!</a:t>
            </a:r>
          </a:p>
          <a:p>
            <a:pPr fontAlgn="ctr">
              <a:lnSpc>
                <a:spcPts val="2400"/>
              </a:lnSpc>
            </a:pPr>
            <a:r>
              <a:rPr lang="en-US" sz="1400" dirty="0">
                <a:solidFill>
                  <a:srgbClr val="EC7061"/>
                </a:solidFill>
                <a:latin typeface="Huawei Sans" panose="020C0503030203020204" pitchFamily="34" charset="0"/>
                <a:cs typeface="Courier New" panose="02070309020205020404" pitchFamily="49" charset="0"/>
              </a:rPr>
              <a:t>//After an interface is bound to an instance, the IP address of the interface is deleted and has to be reconfigured.</a:t>
            </a:r>
          </a:p>
          <a:p>
            <a:pPr fontAlgn="ctr">
              <a:lnSpc>
                <a:spcPts val="2400"/>
              </a:lnSpc>
            </a:pPr>
            <a:r>
              <a:rPr lang="en-US" sz="1400" dirty="0">
                <a:latin typeface="Huawei Sans" panose="020C0503030203020204" pitchFamily="34" charset="0"/>
                <a:cs typeface="Courier New" panose="02070309020205020404" pitchFamily="49" charset="0"/>
              </a:rPr>
              <a:t>[Huawei-GigabitEthernet0/0/0.1]</a:t>
            </a:r>
            <a:r>
              <a:rPr lang="en-US" sz="1400" dirty="0" err="1">
                <a:latin typeface="Huawei Sans" panose="020C0503030203020204" pitchFamily="34" charset="0"/>
                <a:cs typeface="Courier New" panose="02070309020205020404" pitchFamily="49" charset="0"/>
              </a:rPr>
              <a:t>ip</a:t>
            </a:r>
            <a:r>
              <a:rPr lang="en-US" sz="1400" dirty="0">
                <a:latin typeface="Huawei Sans" panose="020C0503030203020204" pitchFamily="34" charset="0"/>
                <a:cs typeface="Courier New" panose="02070309020205020404" pitchFamily="49" charset="0"/>
              </a:rPr>
              <a:t> address 192.168.1.254 24</a:t>
            </a:r>
          </a:p>
          <a:p>
            <a:pPr fontAlgn="ctr">
              <a:lnSpc>
                <a:spcPts val="2400"/>
              </a:lnSpc>
            </a:pPr>
            <a:r>
              <a:rPr lang="en-US" sz="1400" dirty="0">
                <a:latin typeface="Huawei Sans" panose="020C0503030203020204" pitchFamily="34" charset="0"/>
                <a:cs typeface="Courier New" panose="02070309020205020404" pitchFamily="49" charset="0"/>
              </a:rPr>
              <a:t>[Huawei-GigabitEthernet0/0/0.1]quit</a:t>
            </a:r>
          </a:p>
          <a:p>
            <a:pPr fontAlgn="ctr">
              <a:lnSpc>
                <a:spcPts val="2400"/>
              </a:lnSpc>
            </a:pPr>
            <a:r>
              <a:rPr lang="en-US" sz="1400" dirty="0">
                <a:latin typeface="Huawei Sans" panose="020C0503030203020204" pitchFamily="34" charset="0"/>
                <a:cs typeface="Courier New" panose="02070309020205020404" pitchFamily="49" charset="0"/>
              </a:rPr>
              <a:t>[Huawei]interface </a:t>
            </a:r>
            <a:r>
              <a:rPr lang="en-US" sz="1400" dirty="0" err="1">
                <a:latin typeface="Huawei Sans" panose="020C0503030203020204" pitchFamily="34" charset="0"/>
                <a:cs typeface="Courier New" panose="02070309020205020404" pitchFamily="49" charset="0"/>
              </a:rPr>
              <a:t>GigabitEthernet</a:t>
            </a:r>
            <a:r>
              <a:rPr lang="en-US" sz="1400" dirty="0">
                <a:latin typeface="Huawei Sans" panose="020C0503030203020204" pitchFamily="34" charset="0"/>
                <a:cs typeface="Courier New" panose="02070309020205020404" pitchFamily="49" charset="0"/>
              </a:rPr>
              <a:t> 0/0/0.2</a:t>
            </a:r>
          </a:p>
          <a:p>
            <a:pPr fontAlgn="ctr">
              <a:lnSpc>
                <a:spcPts val="2400"/>
              </a:lnSpc>
            </a:pPr>
            <a:r>
              <a:rPr lang="en-US" sz="1400" dirty="0">
                <a:latin typeface="Huawei Sans" panose="020C0503030203020204" pitchFamily="34" charset="0"/>
                <a:cs typeface="Courier New" panose="02070309020205020404" pitchFamily="49" charset="0"/>
              </a:rPr>
              <a:t>[Huawei-GigabitEthernet0/0/0.2]</a:t>
            </a:r>
            <a:r>
              <a:rPr lang="en-US" sz="1400" dirty="0" err="1">
                <a:latin typeface="Huawei Sans" panose="020C0503030203020204" pitchFamily="34" charset="0"/>
                <a:cs typeface="Courier New" panose="02070309020205020404" pitchFamily="49" charset="0"/>
              </a:rPr>
              <a:t>ip</a:t>
            </a:r>
            <a:r>
              <a:rPr lang="en-US" sz="1400" dirty="0">
                <a:latin typeface="Huawei Sans" panose="020C0503030203020204" pitchFamily="34" charset="0"/>
                <a:cs typeface="Courier New" panose="02070309020205020404" pitchFamily="49" charset="0"/>
              </a:rPr>
              <a:t> binding </a:t>
            </a:r>
            <a:r>
              <a:rPr lang="en-US" sz="1400" dirty="0" err="1">
                <a:latin typeface="Huawei Sans" panose="020C0503030203020204" pitchFamily="34" charset="0"/>
                <a:cs typeface="Courier New" panose="02070309020205020404" pitchFamily="49" charset="0"/>
              </a:rPr>
              <a:t>vpn</a:t>
            </a:r>
            <a:r>
              <a:rPr lang="en-US" sz="1400" dirty="0">
                <a:latin typeface="Huawei Sans" panose="020C0503030203020204" pitchFamily="34" charset="0"/>
                <a:cs typeface="Courier New" panose="02070309020205020404" pitchFamily="49" charset="0"/>
              </a:rPr>
              <a:t>-instance management</a:t>
            </a:r>
          </a:p>
          <a:p>
            <a:pPr fontAlgn="ctr">
              <a:lnSpc>
                <a:spcPts val="2400"/>
              </a:lnSpc>
            </a:pPr>
            <a:r>
              <a:rPr lang="en-US" sz="1400" dirty="0">
                <a:latin typeface="Huawei Sans" panose="020C0503030203020204" pitchFamily="34" charset="0"/>
                <a:cs typeface="Courier New" panose="02070309020205020404" pitchFamily="49" charset="0"/>
              </a:rPr>
              <a:t>Info: All IPv4 related configurations on this interface are removed!</a:t>
            </a:r>
          </a:p>
          <a:p>
            <a:pPr fontAlgn="ctr">
              <a:lnSpc>
                <a:spcPts val="2400"/>
              </a:lnSpc>
            </a:pPr>
            <a:r>
              <a:rPr lang="en-US" sz="1400" dirty="0">
                <a:latin typeface="Huawei Sans" panose="020C0503030203020204" pitchFamily="34" charset="0"/>
                <a:cs typeface="Courier New" panose="02070309020205020404" pitchFamily="49" charset="0"/>
              </a:rPr>
              <a:t>[Huawei-GigabitEthernet0/0/0.2]</a:t>
            </a:r>
            <a:r>
              <a:rPr lang="en-US" sz="1400" dirty="0" err="1">
                <a:latin typeface="Huawei Sans" panose="020C0503030203020204" pitchFamily="34" charset="0"/>
                <a:cs typeface="Courier New" panose="02070309020205020404" pitchFamily="49" charset="0"/>
              </a:rPr>
              <a:t>ip</a:t>
            </a:r>
            <a:r>
              <a:rPr lang="en-US" sz="1400" dirty="0">
                <a:latin typeface="Huawei Sans" panose="020C0503030203020204" pitchFamily="34" charset="0"/>
                <a:cs typeface="Courier New" panose="02070309020205020404" pitchFamily="49" charset="0"/>
              </a:rPr>
              <a:t> address 192.168.2.254 24</a:t>
            </a:r>
          </a:p>
          <a:p>
            <a:pPr fontAlgn="ctr">
              <a:lnSpc>
                <a:spcPts val="2400"/>
              </a:lnSpc>
            </a:pPr>
            <a:r>
              <a:rPr lang="en-US" sz="1400" dirty="0">
                <a:latin typeface="Huawei Sans" panose="020C0503030203020204" pitchFamily="34" charset="0"/>
                <a:cs typeface="Courier New" panose="02070309020205020404" pitchFamily="49" charset="0"/>
              </a:rPr>
              <a:t>[Huawei-GigabitEthernet0/0/0.2]quit</a:t>
            </a:r>
          </a:p>
        </p:txBody>
      </p:sp>
      <p:cxnSp>
        <p:nvCxnSpPr>
          <p:cNvPr id="40" name="直接连接符 39"/>
          <p:cNvCxnSpPr>
            <a:cxnSpLocks/>
          </p:cNvCxnSpPr>
          <p:nvPr/>
        </p:nvCxnSpPr>
        <p:spPr bwMode="gray">
          <a:xfrm flipH="1">
            <a:off x="1891622" y="4342974"/>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cxnSpLocks/>
          </p:cNvCxnSpPr>
          <p:nvPr/>
        </p:nvCxnSpPr>
        <p:spPr bwMode="gray">
          <a:xfrm>
            <a:off x="2844098" y="4337642"/>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2844098" y="3323728"/>
            <a:ext cx="0" cy="10192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9" idx="0"/>
            <a:endCxn id="64" idx="0"/>
          </p:cNvCxnSpPr>
          <p:nvPr/>
        </p:nvCxnSpPr>
        <p:spPr bwMode="gray">
          <a:xfrm flipV="1">
            <a:off x="2856514" y="1743360"/>
            <a:ext cx="1227623" cy="1359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49" idx="0"/>
          </p:cNvCxnSpPr>
          <p:nvPr/>
        </p:nvCxnSpPr>
        <p:spPr bwMode="gray">
          <a:xfrm>
            <a:off x="1869327" y="2010252"/>
            <a:ext cx="987187" cy="10925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12" descr="E:\2016.01\1.12 扁平化图标\蓝色\AR-蓝色最新-40.png"/>
          <p:cNvPicPr>
            <a:picLocks noChangeAspect="1" noChangeArrowheads="1"/>
          </p:cNvPicPr>
          <p:nvPr/>
        </p:nvPicPr>
        <p:blipFill>
          <a:blip r:embed="rId3" cstate="print"/>
          <a:srcRect/>
          <a:stretch>
            <a:fillRect/>
          </a:stretch>
        </p:blipFill>
        <p:spPr bwMode="gray">
          <a:xfrm>
            <a:off x="2586514" y="3102819"/>
            <a:ext cx="540000" cy="441818"/>
          </a:xfrm>
          <a:prstGeom prst="rect">
            <a:avLst/>
          </a:prstGeom>
          <a:noFill/>
        </p:spPr>
      </p:pic>
      <p:sp>
        <p:nvSpPr>
          <p:cNvPr id="50" name="Freeform 159"/>
          <p:cNvSpPr>
            <a:spLocks/>
          </p:cNvSpPr>
          <p:nvPr/>
        </p:nvSpPr>
        <p:spPr bwMode="gray">
          <a:xfrm flipH="1">
            <a:off x="114021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59"/>
          <p:cNvSpPr>
            <a:spLocks/>
          </p:cNvSpPr>
          <p:nvPr/>
        </p:nvSpPr>
        <p:spPr bwMode="gray">
          <a:xfrm flipH="1">
            <a:off x="335502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144832" y="1740849"/>
            <a:ext cx="1445909"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a:t>
            </a:r>
          </a:p>
          <a:p>
            <a:pPr algn="ctr" fontAlgn="ctr"/>
            <a:r>
              <a:rPr lang="en-US" sz="1200" dirty="0">
                <a:latin typeface="Huawei Sans" panose="020C0503030203020204" pitchFamily="34" charset="0"/>
              </a:rPr>
              <a:t>192.168.100.0/24</a:t>
            </a:r>
          </a:p>
        </p:txBody>
      </p:sp>
      <p:sp>
        <p:nvSpPr>
          <p:cNvPr id="64" name="文本框 63"/>
          <p:cNvSpPr txBox="1"/>
          <p:nvPr/>
        </p:nvSpPr>
        <p:spPr bwMode="gray">
          <a:xfrm>
            <a:off x="3288887" y="1743360"/>
            <a:ext cx="1590500" cy="523220"/>
          </a:xfrm>
          <a:prstGeom prst="rect">
            <a:avLst/>
          </a:prstGeom>
          <a:noFill/>
        </p:spPr>
        <p:txBody>
          <a:bodyPr wrap="square" rtlCol="0">
            <a:noAutofit/>
          </a:bodyPr>
          <a:lstStyle>
            <a:defPPr>
              <a:defRPr lang="en-US"/>
            </a:defPPr>
            <a:lvl1pPr algn="ctr">
              <a:defRPr sz="1400"/>
            </a:lvl1pPr>
          </a:lstStyle>
          <a:p>
            <a:pPr fontAlgn="ctr"/>
            <a:r>
              <a:rPr lang="en-US" sz="1200" dirty="0">
                <a:latin typeface="Huawei Sans" panose="020C0503030203020204" pitchFamily="34" charset="0"/>
              </a:rPr>
              <a:t>Management network</a:t>
            </a:r>
          </a:p>
          <a:p>
            <a:pPr fontAlgn="ctr"/>
            <a:r>
              <a:rPr lang="en-US" sz="1200" dirty="0">
                <a:latin typeface="Huawei Sans" panose="020C0503030203020204" pitchFamily="34" charset="0"/>
              </a:rPr>
              <a:t>192.168.200.0/24</a:t>
            </a:r>
          </a:p>
        </p:txBody>
      </p:sp>
      <p:pic>
        <p:nvPicPr>
          <p:cNvPr id="67" name="图片 43" descr="PC.png"/>
          <p:cNvPicPr>
            <a:picLocks noChangeAspect="1"/>
          </p:cNvPicPr>
          <p:nvPr/>
        </p:nvPicPr>
        <p:blipFill>
          <a:blip r:embed="rId4" cstate="print"/>
          <a:stretch>
            <a:fillRect/>
          </a:stretch>
        </p:blipFill>
        <p:spPr bwMode="gray">
          <a:xfrm>
            <a:off x="1653763" y="4933879"/>
            <a:ext cx="592969" cy="455400"/>
          </a:xfrm>
          <a:prstGeom prst="rect">
            <a:avLst/>
          </a:prstGeom>
        </p:spPr>
      </p:pic>
      <p:sp>
        <p:nvSpPr>
          <p:cNvPr id="68" name="TextBox 105"/>
          <p:cNvSpPr txBox="1"/>
          <p:nvPr/>
        </p:nvSpPr>
        <p:spPr bwMode="gray">
          <a:xfrm>
            <a:off x="818250" y="5403648"/>
            <a:ext cx="2099071" cy="738664"/>
          </a:xfrm>
          <a:prstGeom prst="rect">
            <a:avLst/>
          </a:prstGeom>
          <a:noFill/>
        </p:spPr>
        <p:txBody>
          <a:bodyPr wrap="square" rtlCol="0">
            <a:noAutofit/>
          </a:bodyPr>
          <a:lstStyle/>
          <a:p>
            <a:pPr algn="ctr" fontAlgn="ctr"/>
            <a:r>
              <a:rPr lang="en-US" sz="1400" b="1">
                <a:latin typeface="Huawei Sans" panose="020C0503030203020204" pitchFamily="34" charset="0"/>
              </a:rPr>
              <a:t>PC1 </a:t>
            </a:r>
            <a:r>
              <a:rPr lang="en-US" sz="1400">
                <a:latin typeface="Huawei Sans" panose="020C0503030203020204" pitchFamily="34" charset="0"/>
              </a:rPr>
              <a:t>192.168.1.1</a:t>
            </a:r>
          </a:p>
          <a:p>
            <a:pPr algn="ctr" fontAlgn="ctr"/>
            <a:r>
              <a:rPr lang="en-US" sz="1400">
                <a:latin typeface="Huawei Sans" panose="020C0503030203020204" pitchFamily="34" charset="0"/>
              </a:rPr>
              <a:t>Gateway 192.168.1.254</a:t>
            </a:r>
          </a:p>
          <a:p>
            <a:pPr algn="ctr" fontAlgn="ctr"/>
            <a:r>
              <a:rPr lang="en-US" sz="1400">
                <a:latin typeface="Huawei Sans" panose="020C0503030203020204" pitchFamily="34" charset="0"/>
              </a:rPr>
              <a:t>VLAN 10</a:t>
            </a:r>
          </a:p>
        </p:txBody>
      </p:sp>
      <p:pic>
        <p:nvPicPr>
          <p:cNvPr id="69" name="图片 43" descr="PC.png"/>
          <p:cNvPicPr>
            <a:picLocks noChangeAspect="1"/>
          </p:cNvPicPr>
          <p:nvPr/>
        </p:nvPicPr>
        <p:blipFill>
          <a:blip r:embed="rId4" cstate="print"/>
          <a:stretch>
            <a:fillRect/>
          </a:stretch>
        </p:blipFill>
        <p:spPr bwMode="gray">
          <a:xfrm>
            <a:off x="3608452" y="4937476"/>
            <a:ext cx="592969" cy="455400"/>
          </a:xfrm>
          <a:prstGeom prst="rect">
            <a:avLst/>
          </a:prstGeom>
        </p:spPr>
      </p:pic>
      <p:sp>
        <p:nvSpPr>
          <p:cNvPr id="70" name="TextBox 105"/>
          <p:cNvSpPr txBox="1"/>
          <p:nvPr/>
        </p:nvSpPr>
        <p:spPr bwMode="gray">
          <a:xfrm>
            <a:off x="2960175" y="5403648"/>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PC2 </a:t>
            </a:r>
            <a:r>
              <a:rPr lang="en-US" sz="1400" dirty="0">
                <a:latin typeface="Huawei Sans" panose="020C0503030203020204" pitchFamily="34" charset="0"/>
              </a:rPr>
              <a:t>192.168.2.1</a:t>
            </a:r>
          </a:p>
          <a:p>
            <a:pPr algn="ctr" fontAlgn="ctr"/>
            <a:r>
              <a:rPr lang="en-US" sz="1400" dirty="0">
                <a:latin typeface="Huawei Sans" panose="020C0503030203020204" pitchFamily="34" charset="0"/>
              </a:rPr>
              <a:t>Gateway 192.168.2.254</a:t>
            </a:r>
          </a:p>
          <a:p>
            <a:pPr algn="ctr" fontAlgn="ctr"/>
            <a:r>
              <a:rPr lang="en-US" sz="1400" dirty="0">
                <a:latin typeface="Huawei Sans" panose="020C0503030203020204" pitchFamily="34" charset="0"/>
              </a:rPr>
              <a:t>VLAN 20</a:t>
            </a:r>
          </a:p>
        </p:txBody>
      </p:sp>
      <p:sp>
        <p:nvSpPr>
          <p:cNvPr id="71" name="文本框 70"/>
          <p:cNvSpPr txBox="1"/>
          <p:nvPr/>
        </p:nvSpPr>
        <p:spPr bwMode="gray">
          <a:xfrm>
            <a:off x="2804830" y="3855172"/>
            <a:ext cx="851515" cy="307777"/>
          </a:xfrm>
          <a:prstGeom prst="rect">
            <a:avLst/>
          </a:prstGeom>
          <a:noFill/>
        </p:spPr>
        <p:txBody>
          <a:bodyPr wrap="square" rtlCol="0">
            <a:noAutofit/>
          </a:bodyPr>
          <a:lstStyle/>
          <a:p>
            <a:pPr fontAlgn="ctr"/>
            <a:r>
              <a:rPr lang="en-US" sz="1400">
                <a:latin typeface="Huawei Sans" panose="020C0503030203020204" pitchFamily="34" charset="0"/>
              </a:rPr>
              <a:t>GE0/0/0</a:t>
            </a:r>
          </a:p>
        </p:txBody>
      </p:sp>
      <p:sp>
        <p:nvSpPr>
          <p:cNvPr id="72" name="文本框 71"/>
          <p:cNvSpPr txBox="1"/>
          <p:nvPr/>
        </p:nvSpPr>
        <p:spPr bwMode="gray">
          <a:xfrm>
            <a:off x="2063517" y="3501423"/>
            <a:ext cx="851515" cy="307777"/>
          </a:xfrm>
          <a:prstGeom prst="rect">
            <a:avLst/>
          </a:prstGeom>
          <a:noFill/>
        </p:spPr>
        <p:txBody>
          <a:bodyPr wrap="square" rtlCol="0">
            <a:noAutofit/>
          </a:bodyPr>
          <a:lstStyle/>
          <a:p>
            <a:pPr fontAlgn="ctr"/>
            <a:r>
              <a:rPr lang="en-US" sz="1400" dirty="0">
                <a:latin typeface="Huawei Sans" panose="020C0503030203020204" pitchFamily="34" charset="0"/>
              </a:rPr>
              <a:t>GE0/0/0</a:t>
            </a:r>
          </a:p>
        </p:txBody>
      </p:sp>
      <p:sp>
        <p:nvSpPr>
          <p:cNvPr id="73" name="文本框 72"/>
          <p:cNvSpPr txBox="1"/>
          <p:nvPr/>
        </p:nvSpPr>
        <p:spPr bwMode="gray">
          <a:xfrm>
            <a:off x="655492" y="2669118"/>
            <a:ext cx="1942945" cy="523220"/>
          </a:xfrm>
          <a:prstGeom prst="rect">
            <a:avLst/>
          </a:prstGeom>
          <a:noFill/>
        </p:spPr>
        <p:txBody>
          <a:bodyPr wrap="square" rtlCol="0">
            <a:noAutofit/>
          </a:bodyPr>
          <a:lstStyle/>
          <a:p>
            <a:pPr algn="r" fontAlgn="ctr"/>
            <a:r>
              <a:rPr lang="en-US" sz="1400">
                <a:latin typeface="Huawei Sans" panose="020C0503030203020204" pitchFamily="34" charset="0"/>
              </a:rPr>
              <a:t>GE0/0/1</a:t>
            </a:r>
          </a:p>
          <a:p>
            <a:pPr algn="r" fontAlgn="ctr"/>
            <a:r>
              <a:rPr lang="en-US" sz="1400">
                <a:latin typeface="Huawei Sans" panose="020C0503030203020204" pitchFamily="34" charset="0"/>
              </a:rPr>
              <a:t>IP: 192.168.101.1/24</a:t>
            </a:r>
          </a:p>
        </p:txBody>
      </p:sp>
      <p:sp>
        <p:nvSpPr>
          <p:cNvPr id="74" name="文本框 73"/>
          <p:cNvSpPr txBox="1"/>
          <p:nvPr/>
        </p:nvSpPr>
        <p:spPr bwMode="gray">
          <a:xfrm>
            <a:off x="3230587" y="2650337"/>
            <a:ext cx="1942945" cy="523220"/>
          </a:xfrm>
          <a:prstGeom prst="rect">
            <a:avLst/>
          </a:prstGeom>
          <a:noFill/>
        </p:spPr>
        <p:txBody>
          <a:bodyPr wrap="square" rtlCol="0">
            <a:noAutofit/>
          </a:bodyPr>
          <a:lstStyle/>
          <a:p>
            <a:pPr fontAlgn="ctr"/>
            <a:r>
              <a:rPr lang="en-US" sz="1400">
                <a:latin typeface="Huawei Sans" panose="020C0503030203020204" pitchFamily="34" charset="0"/>
              </a:rPr>
              <a:t>GE0/0/2</a:t>
            </a:r>
          </a:p>
          <a:p>
            <a:pPr fontAlgn="ctr"/>
            <a:r>
              <a:rPr lang="en-US" sz="1400">
                <a:latin typeface="Huawei Sans" panose="020C0503030203020204" pitchFamily="34" charset="0"/>
              </a:rPr>
              <a:t>IP: 192.168.102.1/24</a:t>
            </a:r>
          </a:p>
        </p:txBody>
      </p:sp>
      <p:sp>
        <p:nvSpPr>
          <p:cNvPr id="75" name="文本框 74"/>
          <p:cNvSpPr txBox="1"/>
          <p:nvPr/>
        </p:nvSpPr>
        <p:spPr bwMode="gray">
          <a:xfrm>
            <a:off x="3064249" y="3154451"/>
            <a:ext cx="436338"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76" name="文本框 75"/>
          <p:cNvSpPr txBox="1"/>
          <p:nvPr/>
        </p:nvSpPr>
        <p:spPr bwMode="gray">
          <a:xfrm>
            <a:off x="3073867" y="4199928"/>
            <a:ext cx="417102" cy="338554"/>
          </a:xfrm>
          <a:prstGeom prst="rect">
            <a:avLst/>
          </a:prstGeom>
          <a:noFill/>
        </p:spPr>
        <p:txBody>
          <a:bodyPr wrap="square" rtlCol="0">
            <a:noAutofit/>
          </a:bodyPr>
          <a:lstStyle/>
          <a:p>
            <a:pPr fontAlgn="ctr"/>
            <a:r>
              <a:rPr lang="en-US" sz="1600" b="1">
                <a:latin typeface="Huawei Sans" panose="020C0503030203020204" pitchFamily="34" charset="0"/>
              </a:rPr>
              <a:t>S1</a:t>
            </a:r>
          </a:p>
        </p:txBody>
      </p:sp>
      <p:pic>
        <p:nvPicPr>
          <p:cNvPr id="26" name="图片 25" descr="通用交换机.png"/>
          <p:cNvPicPr>
            <a:picLocks noChangeAspect="1"/>
          </p:cNvPicPr>
          <p:nvPr/>
        </p:nvPicPr>
        <p:blipFill>
          <a:blip r:embed="rId5" cstate="print"/>
          <a:stretch>
            <a:fillRect/>
          </a:stretch>
        </p:blipFill>
        <p:spPr bwMode="gray">
          <a:xfrm>
            <a:off x="2591685" y="4166235"/>
            <a:ext cx="540000" cy="441818"/>
          </a:xfrm>
          <a:prstGeom prst="rect">
            <a:avLst/>
          </a:prstGeom>
        </p:spPr>
      </p:pic>
    </p:spTree>
    <p:extLst>
      <p:ext uri="{BB962C8B-B14F-4D97-AF65-F5344CB8AC3E}">
        <p14:creationId xmlns:p14="http://schemas.microsoft.com/office/powerpoint/2010/main" val="193361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Configuration Example </a:t>
            </a:r>
            <a:r>
              <a:rPr lang="en-US" sz="3600" dirty="0">
                <a:latin typeface="Huawei Sans" panose="020C0503030203020204" pitchFamily="34" charset="0"/>
              </a:rPr>
              <a:t>—</a:t>
            </a:r>
            <a:r>
              <a:rPr lang="en-US" dirty="0">
                <a:latin typeface="Huawei Sans" panose="020C0503030203020204" pitchFamily="34" charset="0"/>
              </a:rPr>
              <a:t> Procedure (3)</a:t>
            </a:r>
          </a:p>
        </p:txBody>
      </p:sp>
      <p:sp>
        <p:nvSpPr>
          <p:cNvPr id="27" name="文本框 26"/>
          <p:cNvSpPr txBox="1"/>
          <p:nvPr/>
        </p:nvSpPr>
        <p:spPr bwMode="gray">
          <a:xfrm>
            <a:off x="5672045" y="1355669"/>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600" dirty="0">
                <a:solidFill>
                  <a:srgbClr val="000000"/>
                </a:solidFill>
                <a:latin typeface="Huawei Sans" panose="020C0503030203020204" pitchFamily="34" charset="0"/>
              </a:rPr>
              <a:t>4. Configure static routes and bind them to the instance.</a:t>
            </a:r>
          </a:p>
        </p:txBody>
      </p:sp>
      <p:sp>
        <p:nvSpPr>
          <p:cNvPr id="28" name="Rectangle 3"/>
          <p:cNvSpPr/>
          <p:nvPr/>
        </p:nvSpPr>
        <p:spPr bwMode="gray">
          <a:xfrm>
            <a:off x="5772150" y="1779380"/>
            <a:ext cx="5973763" cy="132343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en-US" sz="1400" dirty="0">
                <a:latin typeface="Huawei Sans" panose="020C0503030203020204" pitchFamily="34" charset="0"/>
                <a:cs typeface="Courier New" panose="02070309020205020404" pitchFamily="49" charset="0"/>
              </a:rPr>
              <a:t>[R1]</a:t>
            </a:r>
            <a:r>
              <a:rPr lang="en-US" sz="1400" dirty="0" err="1">
                <a:latin typeface="Huawei Sans" panose="020C0503030203020204" pitchFamily="34" charset="0"/>
              </a:rPr>
              <a:t>ip</a:t>
            </a:r>
            <a:r>
              <a:rPr lang="en-US" sz="1400" dirty="0">
                <a:latin typeface="Huawei Sans" panose="020C0503030203020204" pitchFamily="34" charset="0"/>
              </a:rPr>
              <a:t> route-static </a:t>
            </a:r>
            <a:r>
              <a:rPr lang="en-US" sz="1400" dirty="0" err="1">
                <a:latin typeface="Huawei Sans" panose="020C0503030203020204" pitchFamily="34" charset="0"/>
              </a:rPr>
              <a:t>vpn</a:t>
            </a:r>
            <a:r>
              <a:rPr lang="en-US" sz="1400" dirty="0">
                <a:latin typeface="Huawei Sans" panose="020C0503030203020204" pitchFamily="34" charset="0"/>
              </a:rPr>
              <a:t>-instance production 192.168.100.0 24 192.168.101.254</a:t>
            </a:r>
          </a:p>
          <a:p>
            <a:pPr fontAlgn="ctr">
              <a:lnSpc>
                <a:spcPts val="2400"/>
              </a:lnSpc>
            </a:pPr>
            <a:r>
              <a:rPr lang="en-US" sz="1400" dirty="0">
                <a:latin typeface="Huawei Sans" panose="020C0503030203020204" pitchFamily="34" charset="0"/>
                <a:cs typeface="Courier New" panose="02070309020205020404" pitchFamily="49" charset="0"/>
              </a:rPr>
              <a:t>[R1]</a:t>
            </a:r>
            <a:r>
              <a:rPr lang="en-US" sz="1400" dirty="0" err="1">
                <a:latin typeface="Huawei Sans" panose="020C0503030203020204" pitchFamily="34" charset="0"/>
              </a:rPr>
              <a:t>ip</a:t>
            </a:r>
            <a:r>
              <a:rPr lang="en-US" sz="1400" dirty="0">
                <a:latin typeface="Huawei Sans" panose="020C0503030203020204" pitchFamily="34" charset="0"/>
              </a:rPr>
              <a:t> route-static </a:t>
            </a:r>
            <a:r>
              <a:rPr lang="en-US" sz="1400" dirty="0" err="1">
                <a:latin typeface="Huawei Sans" panose="020C0503030203020204" pitchFamily="34" charset="0"/>
              </a:rPr>
              <a:t>vpn</a:t>
            </a:r>
            <a:r>
              <a:rPr lang="en-US" sz="1400" dirty="0">
                <a:latin typeface="Huawei Sans" panose="020C0503030203020204" pitchFamily="34" charset="0"/>
              </a:rPr>
              <a:t>-instance management 192.168.200.0 24 192.168.102.254</a:t>
            </a:r>
          </a:p>
        </p:txBody>
      </p:sp>
      <p:cxnSp>
        <p:nvCxnSpPr>
          <p:cNvPr id="40" name="直接连接符 39"/>
          <p:cNvCxnSpPr>
            <a:cxnSpLocks/>
          </p:cNvCxnSpPr>
          <p:nvPr/>
        </p:nvCxnSpPr>
        <p:spPr bwMode="gray">
          <a:xfrm flipH="1">
            <a:off x="1891622" y="4342974"/>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cxnSpLocks/>
          </p:cNvCxnSpPr>
          <p:nvPr/>
        </p:nvCxnSpPr>
        <p:spPr bwMode="gray">
          <a:xfrm>
            <a:off x="2844098" y="4337642"/>
            <a:ext cx="977308" cy="9773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2844098" y="3323728"/>
            <a:ext cx="0" cy="10192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9" idx="0"/>
            <a:endCxn id="64" idx="0"/>
          </p:cNvCxnSpPr>
          <p:nvPr/>
        </p:nvCxnSpPr>
        <p:spPr bwMode="gray">
          <a:xfrm flipV="1">
            <a:off x="2856514" y="1752885"/>
            <a:ext cx="1237148" cy="13499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49" idx="0"/>
          </p:cNvCxnSpPr>
          <p:nvPr/>
        </p:nvCxnSpPr>
        <p:spPr bwMode="gray">
          <a:xfrm>
            <a:off x="1869327" y="2010252"/>
            <a:ext cx="987187" cy="10925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12" descr="E:\2016.01\1.12 扁平化图标\蓝色\AR-蓝色最新-40.png"/>
          <p:cNvPicPr>
            <a:picLocks noChangeAspect="1" noChangeArrowheads="1"/>
          </p:cNvPicPr>
          <p:nvPr/>
        </p:nvPicPr>
        <p:blipFill>
          <a:blip r:embed="rId3" cstate="print"/>
          <a:srcRect/>
          <a:stretch>
            <a:fillRect/>
          </a:stretch>
        </p:blipFill>
        <p:spPr bwMode="gray">
          <a:xfrm>
            <a:off x="2586514" y="3102819"/>
            <a:ext cx="540000" cy="441818"/>
          </a:xfrm>
          <a:prstGeom prst="rect">
            <a:avLst/>
          </a:prstGeom>
          <a:noFill/>
        </p:spPr>
      </p:pic>
      <p:sp>
        <p:nvSpPr>
          <p:cNvPr id="50" name="Freeform 159"/>
          <p:cNvSpPr>
            <a:spLocks/>
          </p:cNvSpPr>
          <p:nvPr/>
        </p:nvSpPr>
        <p:spPr bwMode="gray">
          <a:xfrm flipH="1">
            <a:off x="114021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59"/>
          <p:cNvSpPr>
            <a:spLocks/>
          </p:cNvSpPr>
          <p:nvPr/>
        </p:nvSpPr>
        <p:spPr bwMode="gray">
          <a:xfrm flipH="1">
            <a:off x="3355027" y="1503793"/>
            <a:ext cx="1458220" cy="8836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144832" y="1731324"/>
            <a:ext cx="1445909"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a:t>
            </a:r>
          </a:p>
          <a:p>
            <a:pPr algn="ctr" fontAlgn="ctr"/>
            <a:r>
              <a:rPr lang="en-US" sz="1200" dirty="0">
                <a:latin typeface="Huawei Sans" panose="020C0503030203020204" pitchFamily="34" charset="0"/>
              </a:rPr>
              <a:t>192.168.100.0/24</a:t>
            </a:r>
          </a:p>
        </p:txBody>
      </p:sp>
      <p:sp>
        <p:nvSpPr>
          <p:cNvPr id="64" name="文本框 63"/>
          <p:cNvSpPr txBox="1"/>
          <p:nvPr/>
        </p:nvSpPr>
        <p:spPr bwMode="gray">
          <a:xfrm>
            <a:off x="3298412" y="1752885"/>
            <a:ext cx="1590500" cy="523220"/>
          </a:xfrm>
          <a:prstGeom prst="rect">
            <a:avLst/>
          </a:prstGeom>
          <a:noFill/>
        </p:spPr>
        <p:txBody>
          <a:bodyPr wrap="square" rtlCol="0">
            <a:noAutofit/>
          </a:bodyPr>
          <a:lstStyle>
            <a:defPPr>
              <a:defRPr lang="en-US"/>
            </a:defPPr>
            <a:lvl1pPr algn="ctr">
              <a:defRPr sz="1400"/>
            </a:lvl1pPr>
          </a:lstStyle>
          <a:p>
            <a:pPr fontAlgn="ctr"/>
            <a:r>
              <a:rPr lang="en-US" sz="1200" dirty="0">
                <a:latin typeface="Huawei Sans" panose="020C0503030203020204" pitchFamily="34" charset="0"/>
              </a:rPr>
              <a:t>Management network</a:t>
            </a:r>
          </a:p>
          <a:p>
            <a:pPr fontAlgn="ctr"/>
            <a:r>
              <a:rPr lang="en-US" sz="1200" dirty="0">
                <a:latin typeface="Huawei Sans" panose="020C0503030203020204" pitchFamily="34" charset="0"/>
              </a:rPr>
              <a:t>192.168.200.0/24</a:t>
            </a:r>
          </a:p>
        </p:txBody>
      </p:sp>
      <p:pic>
        <p:nvPicPr>
          <p:cNvPr id="67" name="图片 43" descr="PC.png"/>
          <p:cNvPicPr>
            <a:picLocks noChangeAspect="1"/>
          </p:cNvPicPr>
          <p:nvPr/>
        </p:nvPicPr>
        <p:blipFill>
          <a:blip r:embed="rId4" cstate="print"/>
          <a:stretch>
            <a:fillRect/>
          </a:stretch>
        </p:blipFill>
        <p:spPr bwMode="gray">
          <a:xfrm>
            <a:off x="1653763" y="4933879"/>
            <a:ext cx="592969" cy="455400"/>
          </a:xfrm>
          <a:prstGeom prst="rect">
            <a:avLst/>
          </a:prstGeom>
        </p:spPr>
      </p:pic>
      <p:sp>
        <p:nvSpPr>
          <p:cNvPr id="68" name="TextBox 105"/>
          <p:cNvSpPr txBox="1"/>
          <p:nvPr/>
        </p:nvSpPr>
        <p:spPr bwMode="gray">
          <a:xfrm>
            <a:off x="818250" y="5403648"/>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PC1 </a:t>
            </a:r>
            <a:r>
              <a:rPr lang="en-US" sz="1400" dirty="0">
                <a:latin typeface="Huawei Sans" panose="020C0503030203020204" pitchFamily="34" charset="0"/>
              </a:rPr>
              <a:t>192.168.1.1</a:t>
            </a:r>
          </a:p>
          <a:p>
            <a:pPr algn="ctr" fontAlgn="ctr"/>
            <a:r>
              <a:rPr lang="en-US" sz="1400" dirty="0">
                <a:latin typeface="Huawei Sans" panose="020C0503030203020204" pitchFamily="34" charset="0"/>
              </a:rPr>
              <a:t>Gateway 192.168.1.254</a:t>
            </a:r>
          </a:p>
          <a:p>
            <a:pPr algn="ctr" fontAlgn="ctr"/>
            <a:r>
              <a:rPr lang="en-US" sz="1400" dirty="0">
                <a:latin typeface="Huawei Sans" panose="020C0503030203020204" pitchFamily="34" charset="0"/>
              </a:rPr>
              <a:t>VLAN 10</a:t>
            </a:r>
          </a:p>
        </p:txBody>
      </p:sp>
      <p:pic>
        <p:nvPicPr>
          <p:cNvPr id="69" name="图片 43" descr="PC.png"/>
          <p:cNvPicPr>
            <a:picLocks noChangeAspect="1"/>
          </p:cNvPicPr>
          <p:nvPr/>
        </p:nvPicPr>
        <p:blipFill>
          <a:blip r:embed="rId4" cstate="print"/>
          <a:stretch>
            <a:fillRect/>
          </a:stretch>
        </p:blipFill>
        <p:spPr bwMode="gray">
          <a:xfrm>
            <a:off x="3608452" y="4937476"/>
            <a:ext cx="592969" cy="455400"/>
          </a:xfrm>
          <a:prstGeom prst="rect">
            <a:avLst/>
          </a:prstGeom>
        </p:spPr>
      </p:pic>
      <p:sp>
        <p:nvSpPr>
          <p:cNvPr id="70" name="TextBox 105"/>
          <p:cNvSpPr txBox="1"/>
          <p:nvPr/>
        </p:nvSpPr>
        <p:spPr bwMode="gray">
          <a:xfrm>
            <a:off x="2950650" y="5403648"/>
            <a:ext cx="2099071" cy="738664"/>
          </a:xfrm>
          <a:prstGeom prst="rect">
            <a:avLst/>
          </a:prstGeom>
          <a:noFill/>
        </p:spPr>
        <p:txBody>
          <a:bodyPr wrap="square" rtlCol="0">
            <a:noAutofit/>
          </a:bodyPr>
          <a:lstStyle/>
          <a:p>
            <a:pPr algn="ctr" fontAlgn="ctr"/>
            <a:r>
              <a:rPr lang="en-US" sz="1400" b="1" dirty="0">
                <a:latin typeface="Huawei Sans" panose="020C0503030203020204" pitchFamily="34" charset="0"/>
              </a:rPr>
              <a:t>PC2 </a:t>
            </a:r>
            <a:r>
              <a:rPr lang="en-US" sz="1400" dirty="0">
                <a:latin typeface="Huawei Sans" panose="020C0503030203020204" pitchFamily="34" charset="0"/>
              </a:rPr>
              <a:t>192.168.2.1</a:t>
            </a:r>
          </a:p>
          <a:p>
            <a:pPr algn="ctr" fontAlgn="ctr"/>
            <a:r>
              <a:rPr lang="en-US" sz="1400" dirty="0">
                <a:latin typeface="Huawei Sans" panose="020C0503030203020204" pitchFamily="34" charset="0"/>
              </a:rPr>
              <a:t>Gateway 192.168.2.254</a:t>
            </a:r>
          </a:p>
          <a:p>
            <a:pPr algn="ctr" fontAlgn="ctr"/>
            <a:r>
              <a:rPr lang="en-US" sz="1400" dirty="0">
                <a:latin typeface="Huawei Sans" panose="020C0503030203020204" pitchFamily="34" charset="0"/>
              </a:rPr>
              <a:t>VLAN 20</a:t>
            </a:r>
          </a:p>
        </p:txBody>
      </p:sp>
      <p:sp>
        <p:nvSpPr>
          <p:cNvPr id="71" name="文本框 70"/>
          <p:cNvSpPr txBox="1"/>
          <p:nvPr/>
        </p:nvSpPr>
        <p:spPr bwMode="gray">
          <a:xfrm>
            <a:off x="2804830" y="3855172"/>
            <a:ext cx="851515" cy="307777"/>
          </a:xfrm>
          <a:prstGeom prst="rect">
            <a:avLst/>
          </a:prstGeom>
          <a:noFill/>
        </p:spPr>
        <p:txBody>
          <a:bodyPr wrap="square" rtlCol="0">
            <a:noAutofit/>
          </a:bodyPr>
          <a:lstStyle/>
          <a:p>
            <a:pPr fontAlgn="ctr"/>
            <a:r>
              <a:rPr lang="en-US" sz="1400">
                <a:latin typeface="Huawei Sans" panose="020C0503030203020204" pitchFamily="34" charset="0"/>
              </a:rPr>
              <a:t>GE0/0/0</a:t>
            </a:r>
          </a:p>
        </p:txBody>
      </p:sp>
      <p:sp>
        <p:nvSpPr>
          <p:cNvPr id="72" name="文本框 71"/>
          <p:cNvSpPr txBox="1"/>
          <p:nvPr/>
        </p:nvSpPr>
        <p:spPr bwMode="gray">
          <a:xfrm>
            <a:off x="2063517" y="3501423"/>
            <a:ext cx="851515" cy="307777"/>
          </a:xfrm>
          <a:prstGeom prst="rect">
            <a:avLst/>
          </a:prstGeom>
          <a:noFill/>
        </p:spPr>
        <p:txBody>
          <a:bodyPr wrap="square" rtlCol="0">
            <a:noAutofit/>
          </a:bodyPr>
          <a:lstStyle/>
          <a:p>
            <a:pPr fontAlgn="ctr"/>
            <a:r>
              <a:rPr lang="en-US" sz="1400" dirty="0">
                <a:latin typeface="Huawei Sans" panose="020C0503030203020204" pitchFamily="34" charset="0"/>
              </a:rPr>
              <a:t>GE0/0/0</a:t>
            </a:r>
          </a:p>
        </p:txBody>
      </p:sp>
      <p:sp>
        <p:nvSpPr>
          <p:cNvPr id="73" name="文本框 72"/>
          <p:cNvSpPr txBox="1"/>
          <p:nvPr/>
        </p:nvSpPr>
        <p:spPr bwMode="gray">
          <a:xfrm>
            <a:off x="655492" y="2669118"/>
            <a:ext cx="1942945" cy="523220"/>
          </a:xfrm>
          <a:prstGeom prst="rect">
            <a:avLst/>
          </a:prstGeom>
          <a:noFill/>
        </p:spPr>
        <p:txBody>
          <a:bodyPr wrap="square" rtlCol="0">
            <a:noAutofit/>
          </a:bodyPr>
          <a:lstStyle/>
          <a:p>
            <a:pPr algn="r" fontAlgn="ctr"/>
            <a:r>
              <a:rPr lang="en-US" sz="1400">
                <a:latin typeface="Huawei Sans" panose="020C0503030203020204" pitchFamily="34" charset="0"/>
              </a:rPr>
              <a:t>GE0/0/1</a:t>
            </a:r>
          </a:p>
          <a:p>
            <a:pPr algn="r" fontAlgn="ctr"/>
            <a:r>
              <a:rPr lang="en-US" sz="1400">
                <a:latin typeface="Huawei Sans" panose="020C0503030203020204" pitchFamily="34" charset="0"/>
              </a:rPr>
              <a:t>IP: 192.168.101.1/24</a:t>
            </a:r>
          </a:p>
        </p:txBody>
      </p:sp>
      <p:sp>
        <p:nvSpPr>
          <p:cNvPr id="74" name="文本框 73"/>
          <p:cNvSpPr txBox="1"/>
          <p:nvPr/>
        </p:nvSpPr>
        <p:spPr bwMode="gray">
          <a:xfrm>
            <a:off x="3230587" y="2650337"/>
            <a:ext cx="1942945" cy="523220"/>
          </a:xfrm>
          <a:prstGeom prst="rect">
            <a:avLst/>
          </a:prstGeom>
          <a:noFill/>
        </p:spPr>
        <p:txBody>
          <a:bodyPr wrap="square" rtlCol="0">
            <a:noAutofit/>
          </a:bodyPr>
          <a:lstStyle/>
          <a:p>
            <a:pPr fontAlgn="ctr"/>
            <a:r>
              <a:rPr lang="en-US" sz="1400">
                <a:latin typeface="Huawei Sans" panose="020C0503030203020204" pitchFamily="34" charset="0"/>
              </a:rPr>
              <a:t>GE0/0/2</a:t>
            </a:r>
          </a:p>
          <a:p>
            <a:pPr fontAlgn="ctr"/>
            <a:r>
              <a:rPr lang="en-US" sz="1400">
                <a:latin typeface="Huawei Sans" panose="020C0503030203020204" pitchFamily="34" charset="0"/>
              </a:rPr>
              <a:t>IP: 192.168.102.1/24</a:t>
            </a:r>
          </a:p>
        </p:txBody>
      </p:sp>
      <p:sp>
        <p:nvSpPr>
          <p:cNvPr id="75" name="文本框 74"/>
          <p:cNvSpPr txBox="1"/>
          <p:nvPr/>
        </p:nvSpPr>
        <p:spPr bwMode="gray">
          <a:xfrm>
            <a:off x="3064249" y="3154451"/>
            <a:ext cx="436338"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76" name="文本框 75"/>
          <p:cNvSpPr txBox="1"/>
          <p:nvPr/>
        </p:nvSpPr>
        <p:spPr bwMode="gray">
          <a:xfrm>
            <a:off x="3073867" y="4199928"/>
            <a:ext cx="417102" cy="338554"/>
          </a:xfrm>
          <a:prstGeom prst="rect">
            <a:avLst/>
          </a:prstGeom>
          <a:noFill/>
        </p:spPr>
        <p:txBody>
          <a:bodyPr wrap="square" rtlCol="0">
            <a:noAutofit/>
          </a:bodyPr>
          <a:lstStyle/>
          <a:p>
            <a:pPr fontAlgn="ctr"/>
            <a:r>
              <a:rPr lang="en-US" sz="1600" b="1">
                <a:latin typeface="Huawei Sans" panose="020C0503030203020204" pitchFamily="34" charset="0"/>
              </a:rPr>
              <a:t>S1</a:t>
            </a:r>
          </a:p>
        </p:txBody>
      </p:sp>
      <p:sp>
        <p:nvSpPr>
          <p:cNvPr id="26" name="文本框 25"/>
          <p:cNvSpPr txBox="1"/>
          <p:nvPr/>
        </p:nvSpPr>
        <p:spPr bwMode="gray">
          <a:xfrm>
            <a:off x="5672045" y="3292627"/>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600">
                <a:solidFill>
                  <a:srgbClr val="000000"/>
                </a:solidFill>
                <a:latin typeface="Huawei Sans" panose="020C0503030203020204" pitchFamily="34" charset="0"/>
              </a:rPr>
              <a:t>5. Verify the configuration.</a:t>
            </a:r>
          </a:p>
        </p:txBody>
      </p:sp>
      <p:sp>
        <p:nvSpPr>
          <p:cNvPr id="29" name="Rectangle 3"/>
          <p:cNvSpPr/>
          <p:nvPr/>
        </p:nvSpPr>
        <p:spPr bwMode="gray">
          <a:xfrm>
            <a:off x="5772150" y="3778859"/>
            <a:ext cx="5973763" cy="224676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en-US" sz="1400" dirty="0">
                <a:latin typeface="Huawei Sans" panose="020C0503030203020204" pitchFamily="34" charset="0"/>
                <a:cs typeface="Courier New" panose="02070309020205020404" pitchFamily="49" charset="0"/>
              </a:rPr>
              <a:t>[R1]</a:t>
            </a:r>
            <a:r>
              <a:rPr lang="en-US" sz="1400" dirty="0">
                <a:latin typeface="Huawei Sans" panose="020C0503030203020204" pitchFamily="34" charset="0"/>
              </a:rPr>
              <a:t> display </a:t>
            </a:r>
            <a:r>
              <a:rPr lang="en-US" sz="1400" dirty="0" err="1">
                <a:latin typeface="Huawei Sans" panose="020C0503030203020204" pitchFamily="34" charset="0"/>
              </a:rPr>
              <a:t>ip</a:t>
            </a:r>
            <a:r>
              <a:rPr lang="en-US" sz="1400" dirty="0">
                <a:latin typeface="Huawei Sans" panose="020C0503030203020204" pitchFamily="34" charset="0"/>
              </a:rPr>
              <a:t> routing-table </a:t>
            </a:r>
            <a:r>
              <a:rPr lang="en-US" sz="1400" dirty="0" err="1">
                <a:latin typeface="Huawei Sans" panose="020C0503030203020204" pitchFamily="34" charset="0"/>
              </a:rPr>
              <a:t>vpn</a:t>
            </a:r>
            <a:r>
              <a:rPr lang="en-US" sz="1400" dirty="0">
                <a:latin typeface="Huawei Sans" panose="020C0503030203020204" pitchFamily="34" charset="0"/>
              </a:rPr>
              <a:t>-instance production</a:t>
            </a:r>
          </a:p>
          <a:p>
            <a:pPr fontAlgn="ctr">
              <a:lnSpc>
                <a:spcPts val="2400"/>
              </a:lnSpc>
            </a:pPr>
            <a:r>
              <a:rPr lang="en-US" sz="1200" dirty="0">
                <a:latin typeface="Huawei Sans" panose="020C0503030203020204" pitchFamily="34" charset="0"/>
              </a:rPr>
              <a:t>Route Flags: R - relay, D - download to fib</a:t>
            </a:r>
          </a:p>
          <a:p>
            <a:pPr fontAlgn="ctr">
              <a:lnSpc>
                <a:spcPts val="2400"/>
              </a:lnSpc>
            </a:pPr>
            <a:r>
              <a:rPr lang="en-US" sz="1200" dirty="0">
                <a:latin typeface="Huawei Sans" panose="020C0503030203020204" pitchFamily="34" charset="0"/>
              </a:rPr>
              <a:t>------------------------------------------------------------------------------</a:t>
            </a:r>
          </a:p>
          <a:p>
            <a:pPr fontAlgn="ctr">
              <a:lnSpc>
                <a:spcPts val="2400"/>
              </a:lnSpc>
            </a:pPr>
            <a:r>
              <a:rPr lang="en-US" sz="1200" dirty="0">
                <a:latin typeface="Huawei Sans" panose="020C0503030203020204" pitchFamily="34" charset="0"/>
              </a:rPr>
              <a:t>Routing Tables: production</a:t>
            </a:r>
          </a:p>
          <a:p>
            <a:pPr fontAlgn="ctr">
              <a:lnSpc>
                <a:spcPts val="2400"/>
              </a:lnSpc>
            </a:pPr>
            <a:r>
              <a:rPr lang="en-US" sz="1200" dirty="0">
                <a:latin typeface="Huawei Sans" panose="020C0503030203020204" pitchFamily="34" charset="0"/>
              </a:rPr>
              <a:t>         Destinations : 5        Routes : 5        </a:t>
            </a:r>
          </a:p>
          <a:p>
            <a:pPr fontAlgn="ctr">
              <a:lnSpc>
                <a:spcPts val="2400"/>
              </a:lnSpc>
            </a:pPr>
            <a:r>
              <a:rPr lang="en-US" sz="1200" dirty="0">
                <a:latin typeface="Huawei Sans" panose="020C0503030203020204" pitchFamily="34" charset="0"/>
              </a:rPr>
              <a:t>Destination/Mask  Proto  Pre Cost  Flags </a:t>
            </a:r>
            <a:r>
              <a:rPr lang="en-US" sz="1200" dirty="0" err="1">
                <a:latin typeface="Huawei Sans" panose="020C0503030203020204" pitchFamily="34" charset="0"/>
              </a:rPr>
              <a:t>NextHop</a:t>
            </a:r>
            <a:r>
              <a:rPr lang="en-US" sz="1200" dirty="0">
                <a:latin typeface="Huawei Sans" panose="020C0503030203020204" pitchFamily="34" charset="0"/>
              </a:rPr>
              <a:t>              Interface</a:t>
            </a:r>
          </a:p>
          <a:p>
            <a:pPr fontAlgn="ctr">
              <a:lnSpc>
                <a:spcPts val="2400"/>
              </a:lnSpc>
            </a:pPr>
            <a:r>
              <a:rPr lang="en-US" sz="1200" dirty="0">
                <a:latin typeface="Huawei Sans" panose="020C0503030203020204" pitchFamily="34" charset="0"/>
              </a:rPr>
              <a:t>192.168.100.0/24   Static  60   0     RD     192.168.101.254   GigabitEthernet0/0/1</a:t>
            </a:r>
          </a:p>
        </p:txBody>
      </p:sp>
      <p:pic>
        <p:nvPicPr>
          <p:cNvPr id="30" name="图片 29" descr="通用交换机.png"/>
          <p:cNvPicPr>
            <a:picLocks noChangeAspect="1"/>
          </p:cNvPicPr>
          <p:nvPr/>
        </p:nvPicPr>
        <p:blipFill>
          <a:blip r:embed="rId5" cstate="print"/>
          <a:stretch>
            <a:fillRect/>
          </a:stretch>
        </p:blipFill>
        <p:spPr bwMode="gray">
          <a:xfrm>
            <a:off x="2591685" y="4166235"/>
            <a:ext cx="540000" cy="441818"/>
          </a:xfrm>
          <a:prstGeom prst="rect">
            <a:avLst/>
          </a:prstGeom>
        </p:spPr>
      </p:pic>
    </p:spTree>
    <p:extLst>
      <p:ext uri="{BB962C8B-B14F-4D97-AF65-F5344CB8AC3E}">
        <p14:creationId xmlns:p14="http://schemas.microsoft.com/office/powerpoint/2010/main" val="639946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400050" indent="-400050"/>
            <a:r>
              <a:rPr lang="en-US" dirty="0">
                <a:latin typeface="Huawei Sans" panose="020C0503030203020204" pitchFamily="34" charset="0"/>
              </a:rPr>
              <a:t>(Single) At which of the following layers can VRF technology be used to implement isolation?</a:t>
            </a:r>
          </a:p>
          <a:p>
            <a:pPr marL="744376" lvl="1" indent="-342900">
              <a:buFont typeface="+mj-lt"/>
              <a:buAutoNum type="alphaUcPeriod"/>
            </a:pPr>
            <a:r>
              <a:rPr lang="en-US" dirty="0">
                <a:latin typeface="Huawei Sans" panose="020C0503030203020204" pitchFamily="34" charset="0"/>
              </a:rPr>
              <a:t>Physical layer</a:t>
            </a:r>
          </a:p>
          <a:p>
            <a:pPr marL="744376" lvl="1" indent="-342900">
              <a:buFont typeface="+mj-lt"/>
              <a:buAutoNum type="alphaUcPeriod"/>
            </a:pPr>
            <a:r>
              <a:rPr lang="en-US" dirty="0">
                <a:latin typeface="Huawei Sans" panose="020C0503030203020204" pitchFamily="34" charset="0"/>
              </a:rPr>
              <a:t>Network layer</a:t>
            </a:r>
          </a:p>
          <a:p>
            <a:pPr marL="744376" lvl="1" indent="-342900">
              <a:buFont typeface="+mj-lt"/>
              <a:buAutoNum type="alphaUcPeriod"/>
            </a:pPr>
            <a:r>
              <a:rPr lang="en-US" dirty="0">
                <a:latin typeface="Huawei Sans" panose="020C0503030203020204" pitchFamily="34" charset="0"/>
              </a:rPr>
              <a:t>Data link layer</a:t>
            </a:r>
          </a:p>
          <a:p>
            <a:pPr marL="744376" lvl="1" indent="-342900">
              <a:buFont typeface="+mj-lt"/>
              <a:buAutoNum type="alphaUcPeriod"/>
            </a:pPr>
            <a:r>
              <a:rPr lang="en-US" dirty="0">
                <a:latin typeface="Huawei Sans" panose="020C0503030203020204" pitchFamily="34" charset="0"/>
              </a:rPr>
              <a:t>Application layer</a:t>
            </a:r>
          </a:p>
          <a:p>
            <a:pPr marL="400050" indent="-400050"/>
            <a:r>
              <a:rPr lang="en-US" dirty="0">
                <a:latin typeface="Huawei Sans" panose="020C0503030203020204" pitchFamily="34" charset="0"/>
              </a:rPr>
              <a:t>(</a:t>
            </a:r>
            <a:r>
              <a:rPr lang="en-US" dirty="0" err="1">
                <a:latin typeface="Huawei Sans" panose="020C0503030203020204" pitchFamily="34" charset="0"/>
              </a:rPr>
              <a:t>TorF</a:t>
            </a:r>
            <a:r>
              <a:rPr lang="en-US" dirty="0">
                <a:latin typeface="Huawei Sans" panose="020C0503030203020204" pitchFamily="34" charset="0"/>
              </a:rPr>
              <a:t>) By default, all Layer 3 interfaces on Huawei </a:t>
            </a:r>
            <a:r>
              <a:rPr lang="en-US" dirty="0"/>
              <a:t>data communication </a:t>
            </a:r>
            <a:r>
              <a:rPr lang="en-US" dirty="0">
                <a:latin typeface="Huawei Sans" panose="020C0503030203020204" pitchFamily="34" charset="0"/>
              </a:rPr>
              <a:t>products belong to the root instance.</a:t>
            </a:r>
          </a:p>
          <a:p>
            <a:pPr marL="744376" lvl="1" indent="-342900">
              <a:buFont typeface="+mj-lt"/>
              <a:buAutoNum type="alphaUcPeriod"/>
            </a:pPr>
            <a:r>
              <a:rPr lang="en-US" dirty="0">
                <a:latin typeface="Huawei Sans" panose="020C0503030203020204" pitchFamily="34" charset="0"/>
              </a:rPr>
              <a:t>True</a:t>
            </a:r>
          </a:p>
          <a:p>
            <a:pPr marL="744376" lvl="1" indent="-342900">
              <a:buFont typeface="+mj-lt"/>
              <a:buAutoNum type="alphaUcPeriod"/>
            </a:pPr>
            <a:r>
              <a:rPr lang="en-US" dirty="0">
                <a:latin typeface="Huawei Sans" panose="020C0503030203020204" pitchFamily="34" charset="0"/>
              </a:rPr>
              <a:t>False</a:t>
            </a:r>
          </a:p>
        </p:txBody>
      </p:sp>
    </p:spTree>
    <p:extLst>
      <p:ext uri="{BB962C8B-B14F-4D97-AF65-F5344CB8AC3E}">
        <p14:creationId xmlns:p14="http://schemas.microsoft.com/office/powerpoint/2010/main" val="33511473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p:txBody>
          <a:bodyPr wrap="square">
            <a:noAutofit/>
          </a:bodyPr>
          <a:lstStyle/>
          <a:p>
            <a:pPr algn="l"/>
            <a:r>
              <a:rPr lang="en-US" dirty="0">
                <a:latin typeface="Huawei Sans" panose="020C0503030203020204" pitchFamily="34" charset="0"/>
              </a:rPr>
              <a:t>VRF technology implements logical isolation between different networks on the same physical device. When multiple VRF instances are deployed on the physical device, each VRF instance is equivalent to a virtual network device. The interfaces and routes between VRF instances are isolated. When a physical device is connected to the same network segment that belongs to different VPN instances, you have no worries about IP address conflicts.</a:t>
            </a:r>
          </a:p>
          <a:p>
            <a:pPr algn="l"/>
            <a:r>
              <a:rPr lang="en-US" dirty="0">
                <a:latin typeface="Huawei Sans" panose="020C0503030203020204" pitchFamily="34" charset="0"/>
              </a:rPr>
              <a:t>The VRF technology is widely used in firewall virtual systems and BGP/MPLS IP VPN scenarios.</a:t>
            </a:r>
          </a:p>
        </p:txBody>
      </p:sp>
    </p:spTree>
    <p:extLst>
      <p:ext uri="{BB962C8B-B14F-4D97-AF65-F5344CB8AC3E}">
        <p14:creationId xmlns:p14="http://schemas.microsoft.com/office/powerpoint/2010/main" val="278319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929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algn="l"/>
            <a:r>
              <a:rPr lang="en-US" dirty="0">
                <a:latin typeface="Huawei Sans" panose="020C0503030203020204" pitchFamily="34" charset="0"/>
              </a:rPr>
              <a:t>Looking back on the previous courses, would you recall certain protocols or technologies whose names contain the letter "V"? What are the characteristics or similarities of these protocols or technologies?</a:t>
            </a:r>
          </a:p>
          <a:p>
            <a:pPr algn="l"/>
            <a:r>
              <a:rPr lang="en-US" dirty="0">
                <a:latin typeface="Huawei Sans" panose="020C0503030203020204" pitchFamily="34" charset="0"/>
              </a:rPr>
              <a:t>Virtual routing and forwarding (VRF) technology creates multiple routing tables on a Layer 3 forwarding device to isolate data or services. This technology is often used in isolation-related scenarios, such as when Multiprotocol Label Switching (MPLS) VPN and firewalls are deployed.</a:t>
            </a:r>
          </a:p>
          <a:p>
            <a:pPr algn="l"/>
            <a:r>
              <a:rPr lang="en-US" dirty="0">
                <a:latin typeface="Huawei Sans" panose="020C0503030203020204" pitchFamily="34" charset="0"/>
              </a:rPr>
              <a:t>This course describes basic concepts and configurations of VRF</a:t>
            </a:r>
            <a:r>
              <a:rPr lang="en-US" altLang="zh-CN" dirty="0"/>
              <a:t> technology</a:t>
            </a:r>
            <a:r>
              <a:rPr lang="en-US" dirty="0">
                <a:latin typeface="Huawei Sans" panose="020C0503030203020204" pitchFamily="34" charset="0"/>
              </a:rPr>
              <a:t>.</a:t>
            </a:r>
          </a:p>
        </p:txBody>
      </p:sp>
    </p:spTree>
    <p:extLst>
      <p:ext uri="{BB962C8B-B14F-4D97-AF65-F5344CB8AC3E}">
        <p14:creationId xmlns:p14="http://schemas.microsoft.com/office/powerpoint/2010/main" val="284212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bwMode="gray"/>
        <p:txBody>
          <a:bodyPr wrap="square">
            <a:noAutofit/>
          </a:bodyPr>
          <a:lstStyle/>
          <a:p>
            <a:r>
              <a:rPr lang="en-US" dirty="0">
                <a:latin typeface="Huawei Sans" panose="020C0503030203020204" pitchFamily="34" charset="0"/>
              </a:rPr>
              <a:t>Upon completion of this course, you will be able to:</a:t>
            </a:r>
          </a:p>
          <a:p>
            <a:pPr marL="654050" lvl="1" indent="-322263"/>
            <a:r>
              <a:rPr lang="en-US" dirty="0">
                <a:latin typeface="Huawei Sans" panose="020C0503030203020204" pitchFamily="34" charset="0"/>
              </a:rPr>
              <a:t>Understand basic </a:t>
            </a:r>
            <a:r>
              <a:rPr lang="en-US" altLang="zh-CN" dirty="0">
                <a:latin typeface="Huawei Sans" panose="020C0503030203020204" pitchFamily="34" charset="0"/>
              </a:rPr>
              <a:t>VRF</a:t>
            </a:r>
            <a:r>
              <a:rPr lang="en-US" dirty="0">
                <a:latin typeface="Huawei Sans" panose="020C0503030203020204" pitchFamily="34" charset="0"/>
              </a:rPr>
              <a:t> concept</a:t>
            </a:r>
            <a:r>
              <a:rPr lang="en-US" altLang="zh-CN" dirty="0">
                <a:latin typeface="Huawei Sans" panose="020C0503030203020204" pitchFamily="34" charset="0"/>
              </a:rPr>
              <a:t>s</a:t>
            </a:r>
            <a:r>
              <a:rPr lang="en-US" dirty="0">
                <a:latin typeface="Huawei Sans" panose="020C0503030203020204" pitchFamily="34" charset="0"/>
              </a:rPr>
              <a:t>.</a:t>
            </a:r>
          </a:p>
          <a:p>
            <a:pPr marL="654050" lvl="1" indent="-322263"/>
            <a:r>
              <a:rPr lang="en-US" dirty="0">
                <a:latin typeface="Huawei Sans" panose="020C0503030203020204" pitchFamily="34" charset="0"/>
              </a:rPr>
              <a:t>Understand typical VRF applications.</a:t>
            </a:r>
          </a:p>
          <a:p>
            <a:pPr marL="654050" lvl="1" indent="-322263"/>
            <a:r>
              <a:rPr lang="en-US" dirty="0">
                <a:latin typeface="Huawei Sans" panose="020C0503030203020204" pitchFamily="34" charset="0"/>
              </a:rPr>
              <a:t>Implement basic VRF configurations.</a:t>
            </a:r>
          </a:p>
        </p:txBody>
      </p:sp>
    </p:spTree>
    <p:extLst>
      <p:ext uri="{BB962C8B-B14F-4D97-AF65-F5344CB8AC3E}">
        <p14:creationId xmlns:p14="http://schemas.microsoft.com/office/powerpoint/2010/main" val="3794898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a:latin typeface="Huawei Sans" panose="020C0503030203020204" pitchFamily="34" charset="0"/>
              </a:rPr>
              <a:t>Basic Concepts of VRF</a:t>
            </a:r>
          </a:p>
          <a:p>
            <a:r>
              <a:rPr lang="en-US">
                <a:solidFill>
                  <a:schemeClr val="bg1">
                    <a:lumMod val="50000"/>
                  </a:schemeClr>
                </a:solidFill>
                <a:latin typeface="Huawei Sans" panose="020C0503030203020204" pitchFamily="34" charset="0"/>
              </a:rPr>
              <a:t>Typical VRF Configuration Examples</a:t>
            </a:r>
          </a:p>
        </p:txBody>
      </p:sp>
    </p:spTree>
    <p:extLst>
      <p:ext uri="{BB962C8B-B14F-4D97-AF65-F5344CB8AC3E}">
        <p14:creationId xmlns:p14="http://schemas.microsoft.com/office/powerpoint/2010/main" val="9139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矩形 144"/>
          <p:cNvSpPr/>
          <p:nvPr/>
        </p:nvSpPr>
        <p:spPr bwMode="gray">
          <a:xfrm>
            <a:off x="3317809" y="3694752"/>
            <a:ext cx="2375210" cy="2606984"/>
          </a:xfrm>
          <a:prstGeom prst="rect">
            <a:avLst/>
          </a:prstGeom>
          <a:solidFill>
            <a:srgbClr val="FFFFFF"/>
          </a:solidFill>
          <a:ln w="12700" cap="flat" cmpd="sng" algn="ctr">
            <a:solidFill>
              <a:srgbClr val="EC7061"/>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p:cNvSpPr/>
          <p:nvPr/>
        </p:nvSpPr>
        <p:spPr bwMode="gray">
          <a:xfrm>
            <a:off x="843965" y="3694753"/>
            <a:ext cx="2375210" cy="2606984"/>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直接连接符 171"/>
          <p:cNvCxnSpPr/>
          <p:nvPr/>
        </p:nvCxnSpPr>
        <p:spPr bwMode="gray">
          <a:xfrm>
            <a:off x="2621336" y="5050634"/>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bwMode="gray">
          <a:xfrm>
            <a:off x="1434337" y="5041100"/>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bwMode="gray">
          <a:xfrm flipV="1">
            <a:off x="3204336" y="2233596"/>
            <a:ext cx="1442766" cy="1133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bwMode="gray">
          <a:xfrm flipH="1" flipV="1">
            <a:off x="1863880" y="2297151"/>
            <a:ext cx="1340456" cy="10606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bwMode="gray"/>
        <p:txBody>
          <a:bodyPr/>
          <a:lstStyle/>
          <a:p>
            <a:r>
              <a:rPr lang="en-US" dirty="0"/>
              <a:t>Network Requirements</a:t>
            </a:r>
          </a:p>
        </p:txBody>
      </p:sp>
      <p:cxnSp>
        <p:nvCxnSpPr>
          <p:cNvPr id="133" name="直接连接符 132"/>
          <p:cNvCxnSpPr/>
          <p:nvPr/>
        </p:nvCxnSpPr>
        <p:spPr bwMode="gray">
          <a:xfrm flipH="1">
            <a:off x="1445187" y="4215864"/>
            <a:ext cx="586384" cy="8165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bwMode="gray">
          <a:xfrm>
            <a:off x="2031570" y="4215864"/>
            <a:ext cx="586383"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a:off x="3204336" y="3357814"/>
            <a:ext cx="1172766" cy="8580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a:off x="2031570" y="3357814"/>
            <a:ext cx="1172766" cy="8580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21" name="图片 120" descr="通用交换机.png"/>
          <p:cNvPicPr>
            <a:picLocks noChangeAspect="1"/>
          </p:cNvPicPr>
          <p:nvPr/>
        </p:nvPicPr>
        <p:blipFill>
          <a:blip r:embed="rId3" cstate="print"/>
          <a:stretch>
            <a:fillRect/>
          </a:stretch>
        </p:blipFill>
        <p:spPr bwMode="gray">
          <a:xfrm>
            <a:off x="1164337" y="4820191"/>
            <a:ext cx="540000" cy="441818"/>
          </a:xfrm>
          <a:prstGeom prst="rect">
            <a:avLst/>
          </a:prstGeom>
        </p:spPr>
      </p:pic>
      <p:pic>
        <p:nvPicPr>
          <p:cNvPr id="124" name="图片 12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61570" y="3994464"/>
            <a:ext cx="540000" cy="442800"/>
          </a:xfrm>
          <a:prstGeom prst="rect">
            <a:avLst/>
          </a:prstGeom>
        </p:spPr>
      </p:pic>
      <p:pic>
        <p:nvPicPr>
          <p:cNvPr id="125" name="图片 12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97836" y="3136414"/>
            <a:ext cx="540000" cy="442800"/>
          </a:xfrm>
          <a:prstGeom prst="rect">
            <a:avLst/>
          </a:prstGeom>
        </p:spPr>
      </p:pic>
      <p:pic>
        <p:nvPicPr>
          <p:cNvPr id="126" name="图片 125" descr="通用交换机.png"/>
          <p:cNvPicPr>
            <a:picLocks noChangeAspect="1"/>
          </p:cNvPicPr>
          <p:nvPr/>
        </p:nvPicPr>
        <p:blipFill>
          <a:blip r:embed="rId3" cstate="print"/>
          <a:stretch>
            <a:fillRect/>
          </a:stretch>
        </p:blipFill>
        <p:spPr bwMode="gray">
          <a:xfrm>
            <a:off x="2353992" y="4820191"/>
            <a:ext cx="540000" cy="441818"/>
          </a:xfrm>
          <a:prstGeom prst="rect">
            <a:avLst/>
          </a:prstGeom>
        </p:spPr>
      </p:pic>
      <p:sp>
        <p:nvSpPr>
          <p:cNvPr id="143" name="Freeform 159"/>
          <p:cNvSpPr>
            <a:spLocks noChangeAspect="1"/>
          </p:cNvSpPr>
          <p:nvPr/>
        </p:nvSpPr>
        <p:spPr bwMode="gray">
          <a:xfrm flipH="1">
            <a:off x="843965" y="1626178"/>
            <a:ext cx="2066081"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59"/>
          <p:cNvSpPr>
            <a:spLocks noChangeAspect="1"/>
          </p:cNvSpPr>
          <p:nvPr/>
        </p:nvSpPr>
        <p:spPr bwMode="gray">
          <a:xfrm flipH="1">
            <a:off x="3560443" y="1626178"/>
            <a:ext cx="2186660"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9" name="图片 15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79805" y="1818375"/>
            <a:ext cx="540000" cy="442800"/>
          </a:xfrm>
          <a:prstGeom prst="rect">
            <a:avLst/>
          </a:prstGeom>
        </p:spPr>
      </p:pic>
      <p:pic>
        <p:nvPicPr>
          <p:cNvPr id="160" name="图片 15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715187" y="1592167"/>
            <a:ext cx="540000" cy="442800"/>
          </a:xfrm>
          <a:prstGeom prst="rect">
            <a:avLst/>
          </a:prstGeom>
        </p:spPr>
      </p:pic>
      <p:pic>
        <p:nvPicPr>
          <p:cNvPr id="161" name="图片 16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461199" y="1897789"/>
            <a:ext cx="540000" cy="442800"/>
          </a:xfrm>
          <a:prstGeom prst="rect">
            <a:avLst/>
          </a:prstGeom>
        </p:spPr>
      </p:pic>
      <p:pic>
        <p:nvPicPr>
          <p:cNvPr id="162" name="图片 16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5174302" y="1781164"/>
            <a:ext cx="540000" cy="442800"/>
          </a:xfrm>
          <a:prstGeom prst="rect">
            <a:avLst/>
          </a:prstGeom>
        </p:spPr>
      </p:pic>
      <p:pic>
        <p:nvPicPr>
          <p:cNvPr id="163" name="图片 16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4230604" y="1464936"/>
            <a:ext cx="540000" cy="442800"/>
          </a:xfrm>
          <a:prstGeom prst="rect">
            <a:avLst/>
          </a:prstGeom>
        </p:spPr>
      </p:pic>
      <p:pic>
        <p:nvPicPr>
          <p:cNvPr id="164" name="图片 16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3423801" y="1898678"/>
            <a:ext cx="540000" cy="442800"/>
          </a:xfrm>
          <a:prstGeom prst="rect">
            <a:avLst/>
          </a:prstGeom>
        </p:spPr>
      </p:pic>
      <p:pic>
        <p:nvPicPr>
          <p:cNvPr id="167" name="图片 166" descr="PC.png"/>
          <p:cNvPicPr>
            <a:picLocks noChangeAspect="1"/>
          </p:cNvPicPr>
          <p:nvPr/>
        </p:nvPicPr>
        <p:blipFill>
          <a:blip r:embed="rId7" cstate="print"/>
          <a:stretch>
            <a:fillRect/>
          </a:stretch>
        </p:blipFill>
        <p:spPr bwMode="gray">
          <a:xfrm>
            <a:off x="1164806" y="5405320"/>
            <a:ext cx="539063" cy="414000"/>
          </a:xfrm>
          <a:prstGeom prst="rect">
            <a:avLst/>
          </a:prstGeom>
        </p:spPr>
      </p:pic>
      <p:pic>
        <p:nvPicPr>
          <p:cNvPr id="168" name="图片 167" descr="PC.png"/>
          <p:cNvPicPr>
            <a:picLocks noChangeAspect="1"/>
          </p:cNvPicPr>
          <p:nvPr/>
        </p:nvPicPr>
        <p:blipFill>
          <a:blip r:embed="rId7" cstate="print"/>
          <a:stretch>
            <a:fillRect/>
          </a:stretch>
        </p:blipFill>
        <p:spPr bwMode="gray">
          <a:xfrm>
            <a:off x="2354461" y="5414854"/>
            <a:ext cx="539063" cy="414000"/>
          </a:xfrm>
          <a:prstGeom prst="rect">
            <a:avLst/>
          </a:prstGeom>
        </p:spPr>
      </p:pic>
      <p:sp>
        <p:nvSpPr>
          <p:cNvPr id="177" name="文本占位符 3"/>
          <p:cNvSpPr txBox="1">
            <a:spLocks/>
          </p:cNvSpPr>
          <p:nvPr/>
        </p:nvSpPr>
        <p:spPr bwMode="gray">
          <a:xfrm>
            <a:off x="6100794" y="1242411"/>
            <a:ext cx="5514944" cy="488770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30000"/>
              </a:lnSpc>
            </a:pPr>
            <a:r>
              <a:rPr lang="en-US" sz="1800" dirty="0">
                <a:latin typeface="Huawei Sans" panose="020C0503030203020204" pitchFamily="34" charset="0"/>
              </a:rPr>
              <a:t>An enterprise network has a production network and a management network. Each network exclusively uses an aggregation switch and access switches and shares a core switch with the other one.</a:t>
            </a:r>
          </a:p>
          <a:p>
            <a:pPr fontAlgn="ctr">
              <a:lnSpc>
                <a:spcPct val="130000"/>
              </a:lnSpc>
            </a:pPr>
            <a:r>
              <a:rPr lang="en-US" sz="1800" dirty="0">
                <a:latin typeface="Huawei Sans" panose="020C0503030203020204" pitchFamily="34" charset="0"/>
              </a:rPr>
              <a:t>The core switch connects to a server cluster on each of the production and management networks. The two network segments are 192.168.100.0/24.</a:t>
            </a:r>
          </a:p>
          <a:p>
            <a:pPr fontAlgn="ctr">
              <a:lnSpc>
                <a:spcPct val="130000"/>
              </a:lnSpc>
            </a:pPr>
            <a:r>
              <a:rPr lang="en-US" sz="1800" dirty="0">
                <a:latin typeface="Huawei Sans" panose="020C0503030203020204" pitchFamily="34" charset="0"/>
              </a:rPr>
              <a:t>Requirements: Implement data communication within the production and management networks and isolate the communication between the two networks.</a:t>
            </a:r>
          </a:p>
        </p:txBody>
      </p:sp>
      <p:sp>
        <p:nvSpPr>
          <p:cNvPr id="179" name="任意多边形 178"/>
          <p:cNvSpPr/>
          <p:nvPr/>
        </p:nvSpPr>
        <p:spPr bwMode="gray">
          <a:xfrm>
            <a:off x="1184625" y="2510587"/>
            <a:ext cx="1867969" cy="2955073"/>
          </a:xfrm>
          <a:custGeom>
            <a:avLst/>
            <a:gdLst>
              <a:gd name="connsiteX0" fmla="*/ 68783 w 1867969"/>
              <a:gd name="connsiteY0" fmla="*/ 2955073 h 2955073"/>
              <a:gd name="connsiteX1" fmla="*/ 57632 w 1867969"/>
              <a:gd name="connsiteY1" fmla="*/ 2419815 h 2955073"/>
              <a:gd name="connsiteX2" fmla="*/ 693251 w 1867969"/>
              <a:gd name="connsiteY2" fmla="*/ 1594624 h 2955073"/>
              <a:gd name="connsiteX3" fmla="*/ 1841827 w 1867969"/>
              <a:gd name="connsiteY3" fmla="*/ 747132 h 2955073"/>
              <a:gd name="connsiteX4" fmla="*/ 1384627 w 1867969"/>
              <a:gd name="connsiteY4" fmla="*/ 0 h 2955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969" h="2955073">
                <a:moveTo>
                  <a:pt x="68783" y="2955073"/>
                </a:moveTo>
                <a:cubicBezTo>
                  <a:pt x="11168" y="2800814"/>
                  <a:pt x="-46446" y="2646556"/>
                  <a:pt x="57632" y="2419815"/>
                </a:cubicBezTo>
                <a:cubicBezTo>
                  <a:pt x="161710" y="2193074"/>
                  <a:pt x="395885" y="1873404"/>
                  <a:pt x="693251" y="1594624"/>
                </a:cubicBezTo>
                <a:cubicBezTo>
                  <a:pt x="990617" y="1315843"/>
                  <a:pt x="1726598" y="1012903"/>
                  <a:pt x="1841827" y="747132"/>
                </a:cubicBezTo>
                <a:cubicBezTo>
                  <a:pt x="1957056" y="481361"/>
                  <a:pt x="1670841" y="240680"/>
                  <a:pt x="1384627" y="0"/>
                </a:cubicBezTo>
              </a:path>
            </a:pathLst>
          </a:custGeom>
          <a:noFill/>
          <a:ln w="31750">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180" name="组合 179"/>
          <p:cNvGrpSpPr/>
          <p:nvPr/>
        </p:nvGrpSpPr>
        <p:grpSpPr bwMode="gray">
          <a:xfrm>
            <a:off x="1841186" y="3647303"/>
            <a:ext cx="288001" cy="288001"/>
            <a:chOff x="10467178" y="5640414"/>
            <a:chExt cx="213540" cy="213540"/>
          </a:xfrm>
          <a:solidFill>
            <a:srgbClr val="8BC9A0"/>
          </a:solidFill>
        </p:grpSpPr>
        <p:sp>
          <p:nvSpPr>
            <p:cNvPr id="181" name="椭圆 180"/>
            <p:cNvSpPr>
              <a:spLocks noChangeAspect="1"/>
            </p:cNvSpPr>
            <p:nvPr/>
          </p:nvSpPr>
          <p:spPr bwMode="gray">
            <a:xfrm>
              <a:off x="10467178" y="5640414"/>
              <a:ext cx="213540" cy="21354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任意多边形 18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5" name="任意多边形 184"/>
          <p:cNvSpPr/>
          <p:nvPr/>
        </p:nvSpPr>
        <p:spPr bwMode="gray">
          <a:xfrm>
            <a:off x="2792484" y="2461398"/>
            <a:ext cx="2598512" cy="2943922"/>
          </a:xfrm>
          <a:custGeom>
            <a:avLst/>
            <a:gdLst>
              <a:gd name="connsiteX0" fmla="*/ 2330605 w 2598512"/>
              <a:gd name="connsiteY0" fmla="*/ 2943922 h 2943922"/>
              <a:gd name="connsiteX1" fmla="*/ 2386361 w 2598512"/>
              <a:gd name="connsiteY1" fmla="*/ 2319453 h 2943922"/>
              <a:gd name="connsiteX2" fmla="*/ 0 w 2598512"/>
              <a:gd name="connsiteY2" fmla="*/ 0 h 2943922"/>
            </a:gdLst>
            <a:ahLst/>
            <a:cxnLst>
              <a:cxn ang="0">
                <a:pos x="connsiteX0" y="connsiteY0"/>
              </a:cxn>
              <a:cxn ang="0">
                <a:pos x="connsiteX1" y="connsiteY1"/>
              </a:cxn>
              <a:cxn ang="0">
                <a:pos x="connsiteX2" y="connsiteY2"/>
              </a:cxn>
            </a:cxnLst>
            <a:rect l="l" t="t" r="r" b="b"/>
            <a:pathLst>
              <a:path w="2598512" h="2943922">
                <a:moveTo>
                  <a:pt x="2330605" y="2943922"/>
                </a:moveTo>
                <a:cubicBezTo>
                  <a:pt x="2552700" y="2877014"/>
                  <a:pt x="2774795" y="2810107"/>
                  <a:pt x="2386361" y="2319453"/>
                </a:cubicBezTo>
                <a:cubicBezTo>
                  <a:pt x="1997927" y="1828799"/>
                  <a:pt x="998963" y="914399"/>
                  <a:pt x="0" y="0"/>
                </a:cubicBezTo>
              </a:path>
            </a:pathLst>
          </a:custGeom>
          <a:noFill/>
          <a:ln w="31750">
            <a:solidFill>
              <a:srgbClr val="EC706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186" name="组合 185"/>
          <p:cNvGrpSpPr/>
          <p:nvPr/>
        </p:nvGrpSpPr>
        <p:grpSpPr bwMode="gray">
          <a:xfrm>
            <a:off x="3916719" y="3245791"/>
            <a:ext cx="288000" cy="288000"/>
            <a:chOff x="856677" y="2615810"/>
            <a:chExt cx="288000" cy="288000"/>
          </a:xfrm>
        </p:grpSpPr>
        <p:sp>
          <p:nvSpPr>
            <p:cNvPr id="187" name="椭圆 186"/>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8" name="组合 187"/>
            <p:cNvGrpSpPr/>
            <p:nvPr/>
          </p:nvGrpSpPr>
          <p:grpSpPr bwMode="gray">
            <a:xfrm>
              <a:off x="923444" y="2692169"/>
              <a:ext cx="144001" cy="144002"/>
              <a:chOff x="898853" y="2657982"/>
              <a:chExt cx="203649" cy="203652"/>
            </a:xfrm>
          </p:grpSpPr>
          <p:cxnSp>
            <p:nvCxnSpPr>
              <p:cNvPr id="189" name="直接连接符 188"/>
              <p:cNvCxnSpPr>
                <a:stCxn id="187" idx="3"/>
                <a:endCxn id="18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90" name="直接连接符 189"/>
              <p:cNvCxnSpPr>
                <a:stCxn id="187" idx="1"/>
                <a:endCxn id="18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91" name="直接连接符 190"/>
          <p:cNvCxnSpPr/>
          <p:nvPr/>
        </p:nvCxnSpPr>
        <p:spPr bwMode="gray">
          <a:xfrm>
            <a:off x="3887165" y="5063334"/>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a:off x="5074164" y="5072868"/>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bwMode="gray">
          <a:xfrm flipH="1">
            <a:off x="3892319" y="4228564"/>
            <a:ext cx="586384"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bwMode="gray">
          <a:xfrm>
            <a:off x="4478702" y="4228564"/>
            <a:ext cx="586383"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5" name="图片 194" descr="通用交换机.png"/>
          <p:cNvPicPr>
            <a:picLocks noChangeAspect="1"/>
          </p:cNvPicPr>
          <p:nvPr/>
        </p:nvPicPr>
        <p:blipFill>
          <a:blip r:embed="rId3" cstate="print"/>
          <a:stretch>
            <a:fillRect/>
          </a:stretch>
        </p:blipFill>
        <p:spPr bwMode="gray">
          <a:xfrm>
            <a:off x="3622319" y="4832891"/>
            <a:ext cx="540000" cy="441818"/>
          </a:xfrm>
          <a:prstGeom prst="rect">
            <a:avLst/>
          </a:prstGeom>
        </p:spPr>
      </p:pic>
      <p:pic>
        <p:nvPicPr>
          <p:cNvPr id="196" name="图片 19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08702" y="4007164"/>
            <a:ext cx="540000" cy="442800"/>
          </a:xfrm>
          <a:prstGeom prst="rect">
            <a:avLst/>
          </a:prstGeom>
        </p:spPr>
      </p:pic>
      <p:pic>
        <p:nvPicPr>
          <p:cNvPr id="197" name="图片 196" descr="通用交换机.png"/>
          <p:cNvPicPr>
            <a:picLocks noChangeAspect="1"/>
          </p:cNvPicPr>
          <p:nvPr/>
        </p:nvPicPr>
        <p:blipFill>
          <a:blip r:embed="rId3" cstate="print"/>
          <a:stretch>
            <a:fillRect/>
          </a:stretch>
        </p:blipFill>
        <p:spPr bwMode="gray">
          <a:xfrm>
            <a:off x="4795085" y="4832891"/>
            <a:ext cx="540000" cy="441818"/>
          </a:xfrm>
          <a:prstGeom prst="rect">
            <a:avLst/>
          </a:prstGeom>
        </p:spPr>
      </p:pic>
      <p:pic>
        <p:nvPicPr>
          <p:cNvPr id="199" name="图片 198" descr="PC.png"/>
          <p:cNvPicPr>
            <a:picLocks noChangeAspect="1"/>
          </p:cNvPicPr>
          <p:nvPr/>
        </p:nvPicPr>
        <p:blipFill>
          <a:blip r:embed="rId7" cstate="print"/>
          <a:stretch>
            <a:fillRect/>
          </a:stretch>
        </p:blipFill>
        <p:spPr bwMode="gray">
          <a:xfrm>
            <a:off x="3617634" y="5427554"/>
            <a:ext cx="539063" cy="414000"/>
          </a:xfrm>
          <a:prstGeom prst="rect">
            <a:avLst/>
          </a:prstGeom>
        </p:spPr>
      </p:pic>
      <p:pic>
        <p:nvPicPr>
          <p:cNvPr id="200" name="图片 199" descr="PC.png"/>
          <p:cNvPicPr>
            <a:picLocks noChangeAspect="1"/>
          </p:cNvPicPr>
          <p:nvPr/>
        </p:nvPicPr>
        <p:blipFill>
          <a:blip r:embed="rId7" cstate="print"/>
          <a:stretch>
            <a:fillRect/>
          </a:stretch>
        </p:blipFill>
        <p:spPr bwMode="gray">
          <a:xfrm>
            <a:off x="4807289" y="5437088"/>
            <a:ext cx="539063" cy="414000"/>
          </a:xfrm>
          <a:prstGeom prst="rect">
            <a:avLst/>
          </a:prstGeom>
        </p:spPr>
      </p:pic>
      <p:sp>
        <p:nvSpPr>
          <p:cNvPr id="51" name="文本框 50"/>
          <p:cNvSpPr txBox="1"/>
          <p:nvPr/>
        </p:nvSpPr>
        <p:spPr bwMode="gray">
          <a:xfrm>
            <a:off x="1072306" y="5818837"/>
            <a:ext cx="1918530" cy="307777"/>
          </a:xfrm>
          <a:prstGeom prst="rect">
            <a:avLst/>
          </a:prstGeom>
          <a:noFill/>
        </p:spPr>
        <p:txBody>
          <a:bodyPr wrap="square" rtlCol="0">
            <a:noAutofit/>
          </a:bodyPr>
          <a:lstStyle/>
          <a:p>
            <a:pPr algn="ctr" fontAlgn="ctr"/>
            <a:r>
              <a:rPr lang="en-US" sz="1200" dirty="0">
                <a:latin typeface="Huawei Sans" panose="020C0503030203020204" pitchFamily="34" charset="0"/>
              </a:rPr>
              <a:t>Clients on the production network</a:t>
            </a:r>
          </a:p>
        </p:txBody>
      </p:sp>
      <p:sp>
        <p:nvSpPr>
          <p:cNvPr id="52" name="文本框 51"/>
          <p:cNvSpPr txBox="1"/>
          <p:nvPr/>
        </p:nvSpPr>
        <p:spPr bwMode="gray">
          <a:xfrm>
            <a:off x="637392" y="2270434"/>
            <a:ext cx="2415488"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 servers</a:t>
            </a:r>
          </a:p>
          <a:p>
            <a:pPr algn="ctr" fontAlgn="ctr"/>
            <a:r>
              <a:rPr lang="en-US" sz="1200" b="1" dirty="0">
                <a:latin typeface="Huawei Sans" panose="020C0503030203020204" pitchFamily="34" charset="0"/>
              </a:rPr>
              <a:t>192.168.100.0/24</a:t>
            </a:r>
          </a:p>
        </p:txBody>
      </p:sp>
      <p:sp>
        <p:nvSpPr>
          <p:cNvPr id="53" name="文本框 52"/>
          <p:cNvSpPr txBox="1"/>
          <p:nvPr/>
        </p:nvSpPr>
        <p:spPr bwMode="gray">
          <a:xfrm>
            <a:off x="3453024" y="2278254"/>
            <a:ext cx="2415488" cy="523220"/>
          </a:xfrm>
          <a:prstGeom prst="rect">
            <a:avLst/>
          </a:prstGeom>
          <a:noFill/>
        </p:spPr>
        <p:txBody>
          <a:bodyPr wrap="square" rtlCol="0">
            <a:noAutofit/>
          </a:bodyPr>
          <a:lstStyle/>
          <a:p>
            <a:pPr algn="ctr" fontAlgn="ctr"/>
            <a:r>
              <a:rPr lang="en-US" sz="1200" dirty="0">
                <a:latin typeface="Huawei Sans" panose="020C0503030203020204" pitchFamily="34" charset="0"/>
              </a:rPr>
              <a:t>Management network servers</a:t>
            </a:r>
          </a:p>
          <a:p>
            <a:pPr algn="ctr" fontAlgn="ctr"/>
            <a:r>
              <a:rPr lang="en-US" sz="1200" b="1" dirty="0">
                <a:latin typeface="Huawei Sans" panose="020C0503030203020204" pitchFamily="34" charset="0"/>
              </a:rPr>
              <a:t>192.168.100.0/24</a:t>
            </a:r>
          </a:p>
        </p:txBody>
      </p:sp>
      <p:sp>
        <p:nvSpPr>
          <p:cNvPr id="54" name="文本框 53"/>
          <p:cNvSpPr txBox="1"/>
          <p:nvPr/>
        </p:nvSpPr>
        <p:spPr bwMode="gray">
          <a:xfrm>
            <a:off x="3402499" y="5822336"/>
            <a:ext cx="2110383" cy="307777"/>
          </a:xfrm>
          <a:prstGeom prst="rect">
            <a:avLst/>
          </a:prstGeom>
          <a:noFill/>
        </p:spPr>
        <p:txBody>
          <a:bodyPr wrap="square" rtlCol="0">
            <a:noAutofit/>
          </a:bodyPr>
          <a:lstStyle/>
          <a:p>
            <a:pPr algn="ctr" fontAlgn="ctr"/>
            <a:r>
              <a:rPr lang="en-US" sz="1200">
                <a:latin typeface="Huawei Sans" panose="020C0503030203020204" pitchFamily="34" charset="0"/>
              </a:rPr>
              <a:t>Clients on the management network</a:t>
            </a:r>
          </a:p>
        </p:txBody>
      </p:sp>
    </p:spTree>
    <p:extLst>
      <p:ext uri="{BB962C8B-B14F-4D97-AF65-F5344CB8AC3E}">
        <p14:creationId xmlns:p14="http://schemas.microsoft.com/office/powerpoint/2010/main" val="3318459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altLang="zh-CN" dirty="0">
                <a:latin typeface="Huawei Sans" panose="020C0503030203020204" pitchFamily="34" charset="0"/>
              </a:rPr>
              <a:t>Implementation by </a:t>
            </a:r>
            <a:r>
              <a:rPr lang="en-US" dirty="0">
                <a:latin typeface="Huawei Sans" panose="020C0503030203020204" pitchFamily="34" charset="0"/>
              </a:rPr>
              <a:t>Deploying ACLs</a:t>
            </a:r>
          </a:p>
        </p:txBody>
      </p:sp>
      <p:sp>
        <p:nvSpPr>
          <p:cNvPr id="40" name="矩形 39"/>
          <p:cNvSpPr/>
          <p:nvPr/>
        </p:nvSpPr>
        <p:spPr bwMode="gray">
          <a:xfrm>
            <a:off x="3317809" y="3694752"/>
            <a:ext cx="2375210" cy="2610797"/>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843965" y="3694753"/>
            <a:ext cx="2375210" cy="2610797"/>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a:off x="2621336" y="5050634"/>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1434337" y="5041100"/>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V="1">
            <a:off x="3204336" y="2233596"/>
            <a:ext cx="1442766" cy="1133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bwMode="gray">
          <a:xfrm flipH="1" flipV="1">
            <a:off x="1863880" y="2297151"/>
            <a:ext cx="1340456" cy="10606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gray">
          <a:xfrm flipH="1">
            <a:off x="1445187" y="4215864"/>
            <a:ext cx="586384" cy="8165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2031570" y="4215864"/>
            <a:ext cx="586383"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3204336" y="3357814"/>
            <a:ext cx="1274367" cy="8580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flipH="1">
            <a:off x="2031570" y="3357814"/>
            <a:ext cx="1172766" cy="8580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53" descr="通用交换机.png"/>
          <p:cNvPicPr>
            <a:picLocks noChangeAspect="1"/>
          </p:cNvPicPr>
          <p:nvPr/>
        </p:nvPicPr>
        <p:blipFill>
          <a:blip r:embed="rId3" cstate="print"/>
          <a:stretch>
            <a:fillRect/>
          </a:stretch>
        </p:blipFill>
        <p:spPr bwMode="gray">
          <a:xfrm>
            <a:off x="1164337" y="4820191"/>
            <a:ext cx="540000" cy="441818"/>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61570" y="3994464"/>
            <a:ext cx="540000" cy="442800"/>
          </a:xfrm>
          <a:prstGeom prst="rect">
            <a:avLst/>
          </a:prstGeom>
        </p:spPr>
      </p:pic>
      <p:pic>
        <p:nvPicPr>
          <p:cNvPr id="56" name="图片 5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85136" y="3136414"/>
            <a:ext cx="540000" cy="442800"/>
          </a:xfrm>
          <a:prstGeom prst="rect">
            <a:avLst/>
          </a:prstGeom>
        </p:spPr>
      </p:pic>
      <p:pic>
        <p:nvPicPr>
          <p:cNvPr id="57" name="图片 56" descr="通用交换机.png"/>
          <p:cNvPicPr>
            <a:picLocks noChangeAspect="1"/>
          </p:cNvPicPr>
          <p:nvPr/>
        </p:nvPicPr>
        <p:blipFill>
          <a:blip r:embed="rId3" cstate="print"/>
          <a:stretch>
            <a:fillRect/>
          </a:stretch>
        </p:blipFill>
        <p:spPr bwMode="gray">
          <a:xfrm>
            <a:off x="2353992" y="4820191"/>
            <a:ext cx="540000" cy="441818"/>
          </a:xfrm>
          <a:prstGeom prst="rect">
            <a:avLst/>
          </a:prstGeom>
        </p:spPr>
      </p:pic>
      <p:sp>
        <p:nvSpPr>
          <p:cNvPr id="61" name="Freeform 159"/>
          <p:cNvSpPr>
            <a:spLocks noChangeAspect="1"/>
          </p:cNvSpPr>
          <p:nvPr/>
        </p:nvSpPr>
        <p:spPr bwMode="gray">
          <a:xfrm flipH="1">
            <a:off x="843965" y="1626178"/>
            <a:ext cx="2066081"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1159512" y="5846545"/>
            <a:ext cx="1744118" cy="307777"/>
          </a:xfrm>
          <a:prstGeom prst="rect">
            <a:avLst/>
          </a:prstGeom>
          <a:noFill/>
        </p:spPr>
        <p:txBody>
          <a:bodyPr wrap="square" rtlCol="0">
            <a:noAutofit/>
          </a:bodyPr>
          <a:lstStyle/>
          <a:p>
            <a:pPr algn="ctr" fontAlgn="ctr"/>
            <a:r>
              <a:rPr lang="en-US" sz="1200" dirty="0">
                <a:latin typeface="Huawei Sans" panose="020C0503030203020204" pitchFamily="34" charset="0"/>
              </a:rPr>
              <a:t>Clients on the production network</a:t>
            </a:r>
          </a:p>
        </p:txBody>
      </p:sp>
      <p:sp>
        <p:nvSpPr>
          <p:cNvPr id="64" name="Freeform 159"/>
          <p:cNvSpPr>
            <a:spLocks noChangeAspect="1"/>
          </p:cNvSpPr>
          <p:nvPr/>
        </p:nvSpPr>
        <p:spPr bwMode="gray">
          <a:xfrm flipH="1">
            <a:off x="3598362" y="1626178"/>
            <a:ext cx="2164262"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665967" y="2260909"/>
            <a:ext cx="2415488"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 servers</a:t>
            </a:r>
          </a:p>
          <a:p>
            <a:pPr algn="ctr" fontAlgn="ctr"/>
            <a:r>
              <a:rPr lang="en-US" sz="1200" b="1" dirty="0">
                <a:latin typeface="Huawei Sans" panose="020C0503030203020204" pitchFamily="34" charset="0"/>
              </a:rPr>
              <a:t>192.168.100.0/24</a:t>
            </a:r>
          </a:p>
        </p:txBody>
      </p:sp>
      <p:pic>
        <p:nvPicPr>
          <p:cNvPr id="66" name="图片 6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79805" y="1761225"/>
            <a:ext cx="540000" cy="442800"/>
          </a:xfrm>
          <a:prstGeom prst="rect">
            <a:avLst/>
          </a:prstGeom>
        </p:spPr>
      </p:pic>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715187" y="1535017"/>
            <a:ext cx="540000" cy="442800"/>
          </a:xfrm>
          <a:prstGeom prst="rect">
            <a:avLst/>
          </a:prstGeom>
        </p:spPr>
      </p:pic>
      <p:pic>
        <p:nvPicPr>
          <p:cNvPr id="68" name="图片 6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461199" y="1878739"/>
            <a:ext cx="540000" cy="442800"/>
          </a:xfrm>
          <a:prstGeom prst="rect">
            <a:avLst/>
          </a:prstGeom>
        </p:spPr>
      </p:pic>
      <p:pic>
        <p:nvPicPr>
          <p:cNvPr id="69" name="图片 6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5174302" y="1762114"/>
            <a:ext cx="540000" cy="442800"/>
          </a:xfrm>
          <a:prstGeom prst="rect">
            <a:avLst/>
          </a:prstGeom>
        </p:spPr>
      </p:pic>
      <p:pic>
        <p:nvPicPr>
          <p:cNvPr id="70" name="图片 6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4230604" y="1407786"/>
            <a:ext cx="540000" cy="442800"/>
          </a:xfrm>
          <a:prstGeom prst="rect">
            <a:avLst/>
          </a:prstGeom>
        </p:spPr>
      </p:pic>
      <p:pic>
        <p:nvPicPr>
          <p:cNvPr id="71" name="图片 7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3423801" y="1879628"/>
            <a:ext cx="540000" cy="442800"/>
          </a:xfrm>
          <a:prstGeom prst="rect">
            <a:avLst/>
          </a:prstGeom>
        </p:spPr>
      </p:pic>
      <p:sp>
        <p:nvSpPr>
          <p:cNvPr id="72" name="文本框 71"/>
          <p:cNvSpPr txBox="1"/>
          <p:nvPr/>
        </p:nvSpPr>
        <p:spPr bwMode="gray">
          <a:xfrm>
            <a:off x="3472074" y="2259204"/>
            <a:ext cx="2415488" cy="523220"/>
          </a:xfrm>
          <a:prstGeom prst="rect">
            <a:avLst/>
          </a:prstGeom>
          <a:noFill/>
        </p:spPr>
        <p:txBody>
          <a:bodyPr wrap="square" rtlCol="0">
            <a:noAutofit/>
          </a:bodyPr>
          <a:lstStyle/>
          <a:p>
            <a:pPr algn="ctr" fontAlgn="ctr"/>
            <a:r>
              <a:rPr lang="en-US" sz="1200" dirty="0">
                <a:latin typeface="Huawei Sans" panose="020C0503030203020204" pitchFamily="34" charset="0"/>
              </a:rPr>
              <a:t>Management network servers</a:t>
            </a:r>
          </a:p>
          <a:p>
            <a:pPr algn="ctr" fontAlgn="ctr"/>
            <a:r>
              <a:rPr lang="en-US" sz="1200" b="1" dirty="0">
                <a:latin typeface="Huawei Sans" panose="020C0503030203020204" pitchFamily="34" charset="0"/>
              </a:rPr>
              <a:t>192.168.100.0/24</a:t>
            </a:r>
          </a:p>
        </p:txBody>
      </p:sp>
      <p:pic>
        <p:nvPicPr>
          <p:cNvPr id="73" name="图片 72" descr="PC.png"/>
          <p:cNvPicPr>
            <a:picLocks noChangeAspect="1"/>
          </p:cNvPicPr>
          <p:nvPr/>
        </p:nvPicPr>
        <p:blipFill>
          <a:blip r:embed="rId7" cstate="print"/>
          <a:stretch>
            <a:fillRect/>
          </a:stretch>
        </p:blipFill>
        <p:spPr bwMode="gray">
          <a:xfrm>
            <a:off x="1164806" y="5405320"/>
            <a:ext cx="539063" cy="414000"/>
          </a:xfrm>
          <a:prstGeom prst="rect">
            <a:avLst/>
          </a:prstGeom>
        </p:spPr>
      </p:pic>
      <p:pic>
        <p:nvPicPr>
          <p:cNvPr id="74" name="图片 73" descr="PC.png"/>
          <p:cNvPicPr>
            <a:picLocks noChangeAspect="1"/>
          </p:cNvPicPr>
          <p:nvPr/>
        </p:nvPicPr>
        <p:blipFill>
          <a:blip r:embed="rId7" cstate="print"/>
          <a:stretch>
            <a:fillRect/>
          </a:stretch>
        </p:blipFill>
        <p:spPr bwMode="gray">
          <a:xfrm>
            <a:off x="2354461" y="5414854"/>
            <a:ext cx="539063" cy="414000"/>
          </a:xfrm>
          <a:prstGeom prst="rect">
            <a:avLst/>
          </a:prstGeom>
        </p:spPr>
      </p:pic>
      <p:sp>
        <p:nvSpPr>
          <p:cNvPr id="88" name="文本占位符 3"/>
          <p:cNvSpPr txBox="1">
            <a:spLocks/>
          </p:cNvSpPr>
          <p:nvPr/>
        </p:nvSpPr>
        <p:spPr bwMode="gray">
          <a:xfrm>
            <a:off x="6100794" y="1261175"/>
            <a:ext cx="5033931" cy="304722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Configure an ACL on the core switch to prevent mutual access between the production and management networks.</a:t>
            </a:r>
          </a:p>
          <a:p>
            <a:pPr fontAlgn="ctr"/>
            <a:r>
              <a:rPr lang="en-US" sz="1800" dirty="0">
                <a:latin typeface="Huawei Sans" panose="020C0503030203020204" pitchFamily="34" charset="0"/>
              </a:rPr>
              <a:t>Disadvantages:</a:t>
            </a:r>
          </a:p>
          <a:p>
            <a:pPr marL="654050" lvl="1" indent="-330200" fontAlgn="ctr"/>
            <a:r>
              <a:rPr lang="en-US" sz="1600" dirty="0">
                <a:latin typeface="Huawei Sans" panose="020C0503030203020204" pitchFamily="34" charset="0"/>
              </a:rPr>
              <a:t>The configuration is complex, and scalability is poor.</a:t>
            </a:r>
          </a:p>
          <a:p>
            <a:pPr marL="654050" lvl="1" indent="-330200" fontAlgn="ctr"/>
            <a:r>
              <a:rPr lang="en-US" sz="1600" dirty="0">
                <a:latin typeface="Huawei Sans" panose="020C0503030203020204" pitchFamily="34" charset="0"/>
              </a:rPr>
              <a:t>The problem that two networks use overlapping network segments cannot be resolved. Additional configurations must be performed to prevent the use of overlapping network segments.</a:t>
            </a:r>
          </a:p>
        </p:txBody>
      </p:sp>
      <p:cxnSp>
        <p:nvCxnSpPr>
          <p:cNvPr id="91" name="直接连接符 487"/>
          <p:cNvCxnSpPr/>
          <p:nvPr/>
        </p:nvCxnSpPr>
        <p:spPr bwMode="gray">
          <a:xfrm flipV="1">
            <a:off x="3270086" y="1735042"/>
            <a:ext cx="0" cy="4562486"/>
          </a:xfrm>
          <a:prstGeom prst="line">
            <a:avLst/>
          </a:prstGeom>
          <a:solidFill>
            <a:schemeClr val="accent1"/>
          </a:solidFill>
          <a:ln w="19050" cap="flat" cmpd="sng" algn="ctr">
            <a:solidFill>
              <a:srgbClr val="EC7061"/>
            </a:solidFill>
            <a:prstDash val="sysDash"/>
            <a:round/>
            <a:headEnd type="none" w="med" len="med"/>
            <a:tailEnd type="none" w="med" len="med"/>
          </a:ln>
          <a:effectLst/>
        </p:spPr>
      </p:cxnSp>
      <p:cxnSp>
        <p:nvCxnSpPr>
          <p:cNvPr id="92" name="直接连接符 91"/>
          <p:cNvCxnSpPr/>
          <p:nvPr/>
        </p:nvCxnSpPr>
        <p:spPr bwMode="gray">
          <a:xfrm>
            <a:off x="3887165" y="5063334"/>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gray">
          <a:xfrm>
            <a:off x="5074164" y="5072868"/>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flipH="1">
            <a:off x="3892319" y="4228564"/>
            <a:ext cx="586384"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gray">
          <a:xfrm>
            <a:off x="4478702" y="4228564"/>
            <a:ext cx="586383"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95" descr="通用交换机.png"/>
          <p:cNvPicPr>
            <a:picLocks noChangeAspect="1"/>
          </p:cNvPicPr>
          <p:nvPr/>
        </p:nvPicPr>
        <p:blipFill>
          <a:blip r:embed="rId3" cstate="print"/>
          <a:stretch>
            <a:fillRect/>
          </a:stretch>
        </p:blipFill>
        <p:spPr bwMode="gray">
          <a:xfrm>
            <a:off x="3622319" y="4832891"/>
            <a:ext cx="540000" cy="441818"/>
          </a:xfrm>
          <a:prstGeom prst="rect">
            <a:avLst/>
          </a:prstGeom>
        </p:spPr>
      </p:pic>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08702" y="4007164"/>
            <a:ext cx="540000" cy="442800"/>
          </a:xfrm>
          <a:prstGeom prst="rect">
            <a:avLst/>
          </a:prstGeom>
        </p:spPr>
      </p:pic>
      <p:pic>
        <p:nvPicPr>
          <p:cNvPr id="98" name="图片 97" descr="通用交换机.png"/>
          <p:cNvPicPr>
            <a:picLocks noChangeAspect="1"/>
          </p:cNvPicPr>
          <p:nvPr/>
        </p:nvPicPr>
        <p:blipFill>
          <a:blip r:embed="rId3" cstate="print"/>
          <a:stretch>
            <a:fillRect/>
          </a:stretch>
        </p:blipFill>
        <p:spPr bwMode="gray">
          <a:xfrm>
            <a:off x="4795085" y="4832891"/>
            <a:ext cx="540000" cy="441818"/>
          </a:xfrm>
          <a:prstGeom prst="rect">
            <a:avLst/>
          </a:prstGeom>
        </p:spPr>
      </p:pic>
      <p:pic>
        <p:nvPicPr>
          <p:cNvPr id="100" name="图片 99" descr="PC.png"/>
          <p:cNvPicPr>
            <a:picLocks noChangeAspect="1"/>
          </p:cNvPicPr>
          <p:nvPr/>
        </p:nvPicPr>
        <p:blipFill>
          <a:blip r:embed="rId7" cstate="print"/>
          <a:stretch>
            <a:fillRect/>
          </a:stretch>
        </p:blipFill>
        <p:spPr bwMode="gray">
          <a:xfrm>
            <a:off x="3617634" y="5427554"/>
            <a:ext cx="539063" cy="414000"/>
          </a:xfrm>
          <a:prstGeom prst="rect">
            <a:avLst/>
          </a:prstGeom>
        </p:spPr>
      </p:pic>
      <p:pic>
        <p:nvPicPr>
          <p:cNvPr id="101" name="图片 100" descr="PC.png"/>
          <p:cNvPicPr>
            <a:picLocks noChangeAspect="1"/>
          </p:cNvPicPr>
          <p:nvPr/>
        </p:nvPicPr>
        <p:blipFill>
          <a:blip r:embed="rId7" cstate="print"/>
          <a:stretch>
            <a:fillRect/>
          </a:stretch>
        </p:blipFill>
        <p:spPr bwMode="gray">
          <a:xfrm>
            <a:off x="4807289" y="5437088"/>
            <a:ext cx="539063" cy="414000"/>
          </a:xfrm>
          <a:prstGeom prst="rect">
            <a:avLst/>
          </a:prstGeom>
        </p:spPr>
      </p:pic>
      <p:sp>
        <p:nvSpPr>
          <p:cNvPr id="42" name="文本框 41"/>
          <p:cNvSpPr txBox="1"/>
          <p:nvPr/>
        </p:nvSpPr>
        <p:spPr bwMode="gray">
          <a:xfrm>
            <a:off x="3585631" y="5850044"/>
            <a:ext cx="1744118" cy="307777"/>
          </a:xfrm>
          <a:prstGeom prst="rect">
            <a:avLst/>
          </a:prstGeom>
          <a:noFill/>
        </p:spPr>
        <p:txBody>
          <a:bodyPr wrap="square" rtlCol="0">
            <a:noAutofit/>
          </a:bodyPr>
          <a:lstStyle/>
          <a:p>
            <a:pPr algn="ctr" fontAlgn="ctr"/>
            <a:r>
              <a:rPr lang="en-US" sz="1200">
                <a:latin typeface="Huawei Sans" panose="020C0503030203020204" pitchFamily="34" charset="0"/>
              </a:rPr>
              <a:t>Clients on the management network</a:t>
            </a:r>
          </a:p>
        </p:txBody>
      </p:sp>
    </p:spTree>
    <p:extLst>
      <p:ext uri="{BB962C8B-B14F-4D97-AF65-F5344CB8AC3E}">
        <p14:creationId xmlns:p14="http://schemas.microsoft.com/office/powerpoint/2010/main" val="1346811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bwMode="gray">
          <a:xfrm>
            <a:off x="3394009" y="3694752"/>
            <a:ext cx="2375210" cy="2620323"/>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p:nvPr/>
        </p:nvCxnSpPr>
        <p:spPr bwMode="gray">
          <a:xfrm flipV="1">
            <a:off x="4452873" y="2706178"/>
            <a:ext cx="0" cy="150968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755065" y="3694753"/>
            <a:ext cx="2375210" cy="2620323"/>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bwMode="gray">
          <a:xfrm flipV="1">
            <a:off x="2031570" y="2706178"/>
            <a:ext cx="0" cy="150968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Adding a Core Switch</a:t>
            </a:r>
          </a:p>
        </p:txBody>
      </p:sp>
      <p:cxnSp>
        <p:nvCxnSpPr>
          <p:cNvPr id="44" name="直接连接符 43"/>
          <p:cNvCxnSpPr/>
          <p:nvPr/>
        </p:nvCxnSpPr>
        <p:spPr bwMode="gray">
          <a:xfrm>
            <a:off x="2621336" y="5050634"/>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1434337" y="5041100"/>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gray">
          <a:xfrm flipH="1">
            <a:off x="1445187" y="4215864"/>
            <a:ext cx="586384" cy="8165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2031570" y="4215864"/>
            <a:ext cx="586383"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53" descr="通用交换机.png"/>
          <p:cNvPicPr>
            <a:picLocks noChangeAspect="1"/>
          </p:cNvPicPr>
          <p:nvPr/>
        </p:nvPicPr>
        <p:blipFill>
          <a:blip r:embed="rId3" cstate="print"/>
          <a:stretch>
            <a:fillRect/>
          </a:stretch>
        </p:blipFill>
        <p:spPr bwMode="gray">
          <a:xfrm>
            <a:off x="1164337" y="4820191"/>
            <a:ext cx="540000" cy="441818"/>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61570" y="3994464"/>
            <a:ext cx="540000" cy="442800"/>
          </a:xfrm>
          <a:prstGeom prst="rect">
            <a:avLst/>
          </a:prstGeom>
        </p:spPr>
      </p:pic>
      <p:pic>
        <p:nvPicPr>
          <p:cNvPr id="56" name="图片 5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61571" y="3145808"/>
            <a:ext cx="540000" cy="442800"/>
          </a:xfrm>
          <a:prstGeom prst="rect">
            <a:avLst/>
          </a:prstGeom>
        </p:spPr>
      </p:pic>
      <p:pic>
        <p:nvPicPr>
          <p:cNvPr id="57" name="图片 56" descr="通用交换机.png"/>
          <p:cNvPicPr>
            <a:picLocks noChangeAspect="1"/>
          </p:cNvPicPr>
          <p:nvPr/>
        </p:nvPicPr>
        <p:blipFill>
          <a:blip r:embed="rId3" cstate="print"/>
          <a:stretch>
            <a:fillRect/>
          </a:stretch>
        </p:blipFill>
        <p:spPr bwMode="gray">
          <a:xfrm>
            <a:off x="2353992" y="4820191"/>
            <a:ext cx="540000" cy="441818"/>
          </a:xfrm>
          <a:prstGeom prst="rect">
            <a:avLst/>
          </a:prstGeom>
        </p:spPr>
      </p:pic>
      <p:sp>
        <p:nvSpPr>
          <p:cNvPr id="61" name="Freeform 159"/>
          <p:cNvSpPr>
            <a:spLocks noChangeAspect="1"/>
          </p:cNvSpPr>
          <p:nvPr/>
        </p:nvSpPr>
        <p:spPr bwMode="gray">
          <a:xfrm flipH="1">
            <a:off x="843965" y="1626178"/>
            <a:ext cx="2066081"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59"/>
          <p:cNvSpPr>
            <a:spLocks noChangeAspect="1"/>
          </p:cNvSpPr>
          <p:nvPr/>
        </p:nvSpPr>
        <p:spPr bwMode="gray">
          <a:xfrm flipH="1">
            <a:off x="3560262" y="1645229"/>
            <a:ext cx="2232000" cy="10618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6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79805" y="1789800"/>
            <a:ext cx="540000" cy="442800"/>
          </a:xfrm>
          <a:prstGeom prst="rect">
            <a:avLst/>
          </a:prstGeom>
        </p:spPr>
      </p:pic>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715187" y="1563592"/>
            <a:ext cx="540000" cy="442800"/>
          </a:xfrm>
          <a:prstGeom prst="rect">
            <a:avLst/>
          </a:prstGeom>
        </p:spPr>
      </p:pic>
      <p:pic>
        <p:nvPicPr>
          <p:cNvPr id="68" name="图片 6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461199" y="1907314"/>
            <a:ext cx="540000" cy="442800"/>
          </a:xfrm>
          <a:prstGeom prst="rect">
            <a:avLst/>
          </a:prstGeom>
        </p:spPr>
      </p:pic>
      <p:pic>
        <p:nvPicPr>
          <p:cNvPr id="69" name="图片 6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5174302" y="1781164"/>
            <a:ext cx="540000" cy="442800"/>
          </a:xfrm>
          <a:prstGeom prst="rect">
            <a:avLst/>
          </a:prstGeom>
        </p:spPr>
      </p:pic>
      <p:pic>
        <p:nvPicPr>
          <p:cNvPr id="70" name="图片 6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4230604" y="1426836"/>
            <a:ext cx="540000" cy="442800"/>
          </a:xfrm>
          <a:prstGeom prst="rect">
            <a:avLst/>
          </a:prstGeom>
        </p:spPr>
      </p:pic>
      <p:pic>
        <p:nvPicPr>
          <p:cNvPr id="71" name="图片 7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3423801" y="1898678"/>
            <a:ext cx="540000" cy="442800"/>
          </a:xfrm>
          <a:prstGeom prst="rect">
            <a:avLst/>
          </a:prstGeom>
        </p:spPr>
      </p:pic>
      <p:pic>
        <p:nvPicPr>
          <p:cNvPr id="73" name="图片 72" descr="PC.png"/>
          <p:cNvPicPr>
            <a:picLocks noChangeAspect="1"/>
          </p:cNvPicPr>
          <p:nvPr/>
        </p:nvPicPr>
        <p:blipFill>
          <a:blip r:embed="rId7" cstate="print"/>
          <a:stretch>
            <a:fillRect/>
          </a:stretch>
        </p:blipFill>
        <p:spPr bwMode="gray">
          <a:xfrm>
            <a:off x="1164806" y="5405320"/>
            <a:ext cx="539063" cy="414000"/>
          </a:xfrm>
          <a:prstGeom prst="rect">
            <a:avLst/>
          </a:prstGeom>
        </p:spPr>
      </p:pic>
      <p:pic>
        <p:nvPicPr>
          <p:cNvPr id="74" name="图片 73" descr="PC.png"/>
          <p:cNvPicPr>
            <a:picLocks noChangeAspect="1"/>
          </p:cNvPicPr>
          <p:nvPr/>
        </p:nvPicPr>
        <p:blipFill>
          <a:blip r:embed="rId7" cstate="print"/>
          <a:stretch>
            <a:fillRect/>
          </a:stretch>
        </p:blipFill>
        <p:spPr bwMode="gray">
          <a:xfrm>
            <a:off x="2354461" y="5414854"/>
            <a:ext cx="539063" cy="414000"/>
          </a:xfrm>
          <a:prstGeom prst="rect">
            <a:avLst/>
          </a:prstGeom>
        </p:spPr>
      </p:pic>
      <p:sp>
        <p:nvSpPr>
          <p:cNvPr id="88" name="文本占位符 3"/>
          <p:cNvSpPr txBox="1">
            <a:spLocks/>
          </p:cNvSpPr>
          <p:nvPr/>
        </p:nvSpPr>
        <p:spPr bwMode="gray">
          <a:xfrm>
            <a:off x="6248683" y="2334552"/>
            <a:ext cx="5391201" cy="304722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Add a core switch so that an exclusive core switch serves each network to physically isolate the two networks.</a:t>
            </a:r>
          </a:p>
          <a:p>
            <a:pPr fontAlgn="ctr"/>
            <a:r>
              <a:rPr lang="en-US" sz="1800" dirty="0">
                <a:latin typeface="Huawei Sans" panose="020C0503030203020204" pitchFamily="34" charset="0"/>
              </a:rPr>
              <a:t>Disadvantage: Additional equipment expenditures are required.</a:t>
            </a:r>
          </a:p>
          <a:p>
            <a:pPr lvl="1" fontAlgn="ctr"/>
            <a:endParaRPr lang="en-US" altLang="zh-CN" sz="1800" dirty="0">
              <a:latin typeface="Huawei Sans" panose="020C0503030203020204" pitchFamily="34" charset="0"/>
            </a:endParaRPr>
          </a:p>
        </p:txBody>
      </p:sp>
      <p:pic>
        <p:nvPicPr>
          <p:cNvPr id="77" name="图片 7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96003" y="3132086"/>
            <a:ext cx="540000" cy="442800"/>
          </a:xfrm>
          <a:prstGeom prst="rect">
            <a:avLst/>
          </a:prstGeom>
        </p:spPr>
      </p:pic>
      <p:cxnSp>
        <p:nvCxnSpPr>
          <p:cNvPr id="79" name="直接连接符 487"/>
          <p:cNvCxnSpPr/>
          <p:nvPr/>
        </p:nvCxnSpPr>
        <p:spPr bwMode="gray">
          <a:xfrm flipV="1">
            <a:off x="3270086" y="1592167"/>
            <a:ext cx="0" cy="4716000"/>
          </a:xfrm>
          <a:prstGeom prst="line">
            <a:avLst/>
          </a:prstGeom>
          <a:solidFill>
            <a:schemeClr val="accent1"/>
          </a:solidFill>
          <a:ln w="19050" cap="flat" cmpd="sng" algn="ctr">
            <a:solidFill>
              <a:srgbClr val="EC7061"/>
            </a:solidFill>
            <a:prstDash val="solid"/>
            <a:round/>
            <a:headEnd type="none" w="med" len="med"/>
            <a:tailEnd type="none" w="med" len="med"/>
          </a:ln>
          <a:effectLst/>
        </p:spPr>
      </p:cxnSp>
      <p:cxnSp>
        <p:nvCxnSpPr>
          <p:cNvPr id="80" name="直接连接符 79"/>
          <p:cNvCxnSpPr/>
          <p:nvPr/>
        </p:nvCxnSpPr>
        <p:spPr bwMode="gray">
          <a:xfrm>
            <a:off x="3887165" y="5063334"/>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a:off x="5074164" y="5072868"/>
            <a:ext cx="0" cy="571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bwMode="gray">
          <a:xfrm flipH="1">
            <a:off x="3892319" y="4228564"/>
            <a:ext cx="586384"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a:off x="4478702" y="4228564"/>
            <a:ext cx="586383" cy="825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83" descr="通用交换机.png"/>
          <p:cNvPicPr>
            <a:picLocks noChangeAspect="1"/>
          </p:cNvPicPr>
          <p:nvPr/>
        </p:nvPicPr>
        <p:blipFill>
          <a:blip r:embed="rId3" cstate="print"/>
          <a:stretch>
            <a:fillRect/>
          </a:stretch>
        </p:blipFill>
        <p:spPr bwMode="gray">
          <a:xfrm>
            <a:off x="3622319" y="4832891"/>
            <a:ext cx="540000" cy="441818"/>
          </a:xfrm>
          <a:prstGeom prst="rect">
            <a:avLst/>
          </a:prstGeom>
        </p:spPr>
      </p:pic>
      <p:pic>
        <p:nvPicPr>
          <p:cNvPr id="85" name="图片 8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08702" y="4007164"/>
            <a:ext cx="540000" cy="442800"/>
          </a:xfrm>
          <a:prstGeom prst="rect">
            <a:avLst/>
          </a:prstGeom>
        </p:spPr>
      </p:pic>
      <p:pic>
        <p:nvPicPr>
          <p:cNvPr id="86" name="图片 85" descr="通用交换机.png"/>
          <p:cNvPicPr>
            <a:picLocks noChangeAspect="1"/>
          </p:cNvPicPr>
          <p:nvPr/>
        </p:nvPicPr>
        <p:blipFill>
          <a:blip r:embed="rId3" cstate="print"/>
          <a:stretch>
            <a:fillRect/>
          </a:stretch>
        </p:blipFill>
        <p:spPr bwMode="gray">
          <a:xfrm>
            <a:off x="4795085" y="4832891"/>
            <a:ext cx="540000" cy="441818"/>
          </a:xfrm>
          <a:prstGeom prst="rect">
            <a:avLst/>
          </a:prstGeom>
        </p:spPr>
      </p:pic>
      <p:pic>
        <p:nvPicPr>
          <p:cNvPr id="89" name="图片 88" descr="PC.png"/>
          <p:cNvPicPr>
            <a:picLocks noChangeAspect="1"/>
          </p:cNvPicPr>
          <p:nvPr/>
        </p:nvPicPr>
        <p:blipFill>
          <a:blip r:embed="rId7" cstate="print"/>
          <a:stretch>
            <a:fillRect/>
          </a:stretch>
        </p:blipFill>
        <p:spPr bwMode="gray">
          <a:xfrm>
            <a:off x="3617634" y="5427554"/>
            <a:ext cx="539063" cy="414000"/>
          </a:xfrm>
          <a:prstGeom prst="rect">
            <a:avLst/>
          </a:prstGeom>
        </p:spPr>
      </p:pic>
      <p:pic>
        <p:nvPicPr>
          <p:cNvPr id="90" name="图片 89" descr="PC.png"/>
          <p:cNvPicPr>
            <a:picLocks noChangeAspect="1"/>
          </p:cNvPicPr>
          <p:nvPr/>
        </p:nvPicPr>
        <p:blipFill>
          <a:blip r:embed="rId7" cstate="print"/>
          <a:stretch>
            <a:fillRect/>
          </a:stretch>
        </p:blipFill>
        <p:spPr bwMode="gray">
          <a:xfrm>
            <a:off x="4807289" y="5437088"/>
            <a:ext cx="539063" cy="414000"/>
          </a:xfrm>
          <a:prstGeom prst="rect">
            <a:avLst/>
          </a:prstGeom>
        </p:spPr>
      </p:pic>
      <p:sp>
        <p:nvSpPr>
          <p:cNvPr id="41" name="文本框 40"/>
          <p:cNvSpPr txBox="1"/>
          <p:nvPr/>
        </p:nvSpPr>
        <p:spPr bwMode="gray">
          <a:xfrm>
            <a:off x="1159512" y="5846545"/>
            <a:ext cx="1744118" cy="307777"/>
          </a:xfrm>
          <a:prstGeom prst="rect">
            <a:avLst/>
          </a:prstGeom>
          <a:noFill/>
        </p:spPr>
        <p:txBody>
          <a:bodyPr wrap="square" rtlCol="0">
            <a:noAutofit/>
          </a:bodyPr>
          <a:lstStyle/>
          <a:p>
            <a:pPr algn="ctr" fontAlgn="ctr"/>
            <a:r>
              <a:rPr lang="en-US" sz="1200">
                <a:latin typeface="Huawei Sans" panose="020C0503030203020204" pitchFamily="34" charset="0"/>
              </a:rPr>
              <a:t>Clients on the production network</a:t>
            </a:r>
          </a:p>
        </p:txBody>
      </p:sp>
      <p:sp>
        <p:nvSpPr>
          <p:cNvPr id="42" name="文本框 41"/>
          <p:cNvSpPr txBox="1"/>
          <p:nvPr/>
        </p:nvSpPr>
        <p:spPr bwMode="gray">
          <a:xfrm>
            <a:off x="675492" y="2279959"/>
            <a:ext cx="2415488" cy="523220"/>
          </a:xfrm>
          <a:prstGeom prst="rect">
            <a:avLst/>
          </a:prstGeom>
          <a:noFill/>
        </p:spPr>
        <p:txBody>
          <a:bodyPr wrap="square" rtlCol="0">
            <a:noAutofit/>
          </a:bodyPr>
          <a:lstStyle/>
          <a:p>
            <a:pPr algn="ctr" fontAlgn="ctr"/>
            <a:r>
              <a:rPr lang="en-US" sz="1200" dirty="0">
                <a:latin typeface="Huawei Sans" panose="020C0503030203020204" pitchFamily="34" charset="0"/>
              </a:rPr>
              <a:t>Production network servers</a:t>
            </a:r>
          </a:p>
          <a:p>
            <a:pPr algn="ctr" fontAlgn="ctr"/>
            <a:r>
              <a:rPr lang="en-US" sz="1200" b="1" dirty="0">
                <a:latin typeface="Huawei Sans" panose="020C0503030203020204" pitchFamily="34" charset="0"/>
              </a:rPr>
              <a:t>192.168.100.0/24</a:t>
            </a:r>
          </a:p>
        </p:txBody>
      </p:sp>
      <p:sp>
        <p:nvSpPr>
          <p:cNvPr id="46" name="文本框 45"/>
          <p:cNvSpPr txBox="1"/>
          <p:nvPr/>
        </p:nvSpPr>
        <p:spPr bwMode="gray">
          <a:xfrm>
            <a:off x="3481599" y="2278254"/>
            <a:ext cx="2415488" cy="523220"/>
          </a:xfrm>
          <a:prstGeom prst="rect">
            <a:avLst/>
          </a:prstGeom>
          <a:noFill/>
        </p:spPr>
        <p:txBody>
          <a:bodyPr wrap="square" rtlCol="0">
            <a:noAutofit/>
          </a:bodyPr>
          <a:lstStyle/>
          <a:p>
            <a:pPr algn="ctr" fontAlgn="ctr"/>
            <a:r>
              <a:rPr lang="en-US" sz="1200" dirty="0">
                <a:latin typeface="Huawei Sans" panose="020C0503030203020204" pitchFamily="34" charset="0"/>
              </a:rPr>
              <a:t>Management network servers</a:t>
            </a:r>
          </a:p>
          <a:p>
            <a:pPr algn="ctr" fontAlgn="ctr"/>
            <a:r>
              <a:rPr lang="en-US" sz="1200" b="1" dirty="0">
                <a:latin typeface="Huawei Sans" panose="020C0503030203020204" pitchFamily="34" charset="0"/>
              </a:rPr>
              <a:t>192.168.100.0/24</a:t>
            </a:r>
          </a:p>
        </p:txBody>
      </p:sp>
      <p:sp>
        <p:nvSpPr>
          <p:cNvPr id="47" name="文本框 46"/>
          <p:cNvSpPr txBox="1"/>
          <p:nvPr/>
        </p:nvSpPr>
        <p:spPr bwMode="gray">
          <a:xfrm>
            <a:off x="3585631" y="5850044"/>
            <a:ext cx="1744118" cy="307777"/>
          </a:xfrm>
          <a:prstGeom prst="rect">
            <a:avLst/>
          </a:prstGeom>
          <a:noFill/>
        </p:spPr>
        <p:txBody>
          <a:bodyPr wrap="square" rtlCol="0">
            <a:noAutofit/>
          </a:bodyPr>
          <a:lstStyle/>
          <a:p>
            <a:pPr algn="ctr" fontAlgn="ctr"/>
            <a:r>
              <a:rPr lang="en-US" sz="1200" dirty="0">
                <a:latin typeface="Huawei Sans" panose="020C0503030203020204" pitchFamily="34" charset="0"/>
              </a:rPr>
              <a:t>Clients on the management network</a:t>
            </a:r>
          </a:p>
        </p:txBody>
      </p:sp>
    </p:spTree>
    <p:extLst>
      <p:ext uri="{BB962C8B-B14F-4D97-AF65-F5344CB8AC3E}">
        <p14:creationId xmlns:p14="http://schemas.microsoft.com/office/powerpoint/2010/main" val="202081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片 146" descr="核心交换机.png"/>
          <p:cNvPicPr>
            <a:picLocks noChangeAspect="1"/>
          </p:cNvPicPr>
          <p:nvPr/>
        </p:nvPicPr>
        <p:blipFill>
          <a:blip r:embed="rId3" cstate="print"/>
          <a:stretch>
            <a:fillRect/>
          </a:stretch>
        </p:blipFill>
        <p:spPr bwMode="gray">
          <a:xfrm>
            <a:off x="2543994" y="2973333"/>
            <a:ext cx="540000" cy="441818"/>
          </a:xfrm>
          <a:prstGeom prst="rect">
            <a:avLst/>
          </a:prstGeom>
        </p:spPr>
      </p:pic>
      <p:sp>
        <p:nvSpPr>
          <p:cNvPr id="149" name="文本占位符 3"/>
          <p:cNvSpPr txBox="1">
            <a:spLocks/>
          </p:cNvSpPr>
          <p:nvPr/>
        </p:nvSpPr>
        <p:spPr bwMode="gray">
          <a:xfrm>
            <a:off x="6128733" y="1247775"/>
            <a:ext cx="5617180" cy="11557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2279" marR="0" lvl="0" indent="-302279" algn="l" defTabSz="914034" rtl="0" eaLnBrk="1" fontAlgn="ctr" latinLnBrk="0" hangingPunct="1">
              <a:lnSpc>
                <a:spcPct val="14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ysClr val="windowText" lastClr="000000"/>
                </a:solidFill>
                <a:effectLst/>
                <a:uLnTx/>
                <a:uFillTx/>
                <a:latin typeface="Huawei Sans" panose="020C0503030203020204" pitchFamily="34" charset="0"/>
                <a:ea typeface="方正兰亭黑简体"/>
                <a:cs typeface="+mn-cs"/>
              </a:rPr>
              <a:t>VRF, also called VPN instance, is a virtualization technology. Multiple VPN instances are created on a physical device. Each VPN instance has </a:t>
            </a:r>
            <a:r>
              <a:rPr kumimoji="0" lang="en-US" sz="1400" b="1" i="0" u="none" strike="noStrike" kern="1200" cap="none" spc="0" normalizeH="0" baseline="0" noProof="0" dirty="0">
                <a:ln>
                  <a:noFill/>
                </a:ln>
                <a:solidFill>
                  <a:srgbClr val="EC7061"/>
                </a:solidFill>
                <a:effectLst/>
                <a:uLnTx/>
                <a:uFillTx/>
                <a:latin typeface="Huawei Sans" panose="020C0503030203020204" pitchFamily="34" charset="0"/>
                <a:ea typeface="方正兰亭黑简体"/>
                <a:cs typeface="+mn-cs"/>
              </a:rPr>
              <a:t>its own </a:t>
            </a:r>
            <a:r>
              <a:rPr kumimoji="0" lang="en-US" sz="1400" b="0" i="0" u="none" strike="noStrike" kern="1200" cap="none" spc="0" normalizeH="0" baseline="0" noProof="0" dirty="0">
                <a:ln>
                  <a:noFill/>
                </a:ln>
                <a:solidFill>
                  <a:sysClr val="windowText" lastClr="000000"/>
                </a:solidFill>
                <a:effectLst/>
                <a:uLnTx/>
                <a:uFillTx/>
                <a:latin typeface="Huawei Sans" panose="020C0503030203020204" pitchFamily="34" charset="0"/>
                <a:ea typeface="方正兰亭黑简体"/>
                <a:cs typeface="+mn-cs"/>
              </a:rPr>
              <a:t>interfaces, a routing table, and routing protocol processes.</a:t>
            </a:r>
          </a:p>
        </p:txBody>
      </p:sp>
      <p:sp>
        <p:nvSpPr>
          <p:cNvPr id="150" name="矩形 149"/>
          <p:cNvSpPr/>
          <p:nvPr/>
        </p:nvSpPr>
        <p:spPr bwMode="gray">
          <a:xfrm>
            <a:off x="3394009" y="3694752"/>
            <a:ext cx="2375210" cy="2686998"/>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51" name="直接连接符 150"/>
          <p:cNvCxnSpPr>
            <a:stCxn id="180" idx="0"/>
          </p:cNvCxnSpPr>
          <p:nvPr/>
        </p:nvCxnSpPr>
        <p:spPr bwMode="gray">
          <a:xfrm flipV="1">
            <a:off x="3378967" y="2341271"/>
            <a:ext cx="1291326" cy="645471"/>
          </a:xfrm>
          <a:prstGeom prst="line">
            <a:avLst/>
          </a:prstGeom>
          <a:noFill/>
          <a:ln w="12700" cap="flat" cmpd="sng" algn="ctr">
            <a:solidFill>
              <a:sysClr val="windowText" lastClr="000000"/>
            </a:solidFill>
            <a:prstDash val="solid"/>
            <a:miter lim="800000"/>
          </a:ln>
          <a:effectLst/>
        </p:spPr>
      </p:cxnSp>
      <p:sp>
        <p:nvSpPr>
          <p:cNvPr id="152" name="矩形 151"/>
          <p:cNvSpPr/>
          <p:nvPr/>
        </p:nvSpPr>
        <p:spPr bwMode="gray">
          <a:xfrm>
            <a:off x="755065" y="3694753"/>
            <a:ext cx="2375210" cy="2686997"/>
          </a:xfrm>
          <a:prstGeom prst="rect">
            <a:avLst/>
          </a:prstGeom>
          <a:solidFill>
            <a:srgbClr val="FFFFFF"/>
          </a:solidFill>
          <a:ln w="12700" cap="flat" cmpd="sng" algn="ctr">
            <a:solidFill>
              <a:srgbClr val="A6A6A6"/>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53" name="直接连接符 152"/>
          <p:cNvCxnSpPr>
            <a:stCxn id="147" idx="0"/>
          </p:cNvCxnSpPr>
          <p:nvPr/>
        </p:nvCxnSpPr>
        <p:spPr bwMode="gray">
          <a:xfrm flipH="1" flipV="1">
            <a:off x="1826087" y="2489556"/>
            <a:ext cx="987907" cy="483777"/>
          </a:xfrm>
          <a:prstGeom prst="line">
            <a:avLst/>
          </a:prstGeom>
          <a:noFill/>
          <a:ln w="12700" cap="flat" cmpd="sng" algn="ctr">
            <a:solidFill>
              <a:sysClr val="windowText" lastClr="000000"/>
            </a:solidFill>
            <a:prstDash val="solid"/>
            <a:miter lim="800000"/>
          </a:ln>
          <a:effectLst/>
        </p:spPr>
      </p:cxnSp>
      <p:cxnSp>
        <p:nvCxnSpPr>
          <p:cNvPr id="154" name="直接连接符 153"/>
          <p:cNvCxnSpPr/>
          <p:nvPr/>
        </p:nvCxnSpPr>
        <p:spPr bwMode="gray">
          <a:xfrm>
            <a:off x="3887165" y="5063334"/>
            <a:ext cx="0" cy="571220"/>
          </a:xfrm>
          <a:prstGeom prst="line">
            <a:avLst/>
          </a:prstGeom>
          <a:noFill/>
          <a:ln w="12700" cap="flat" cmpd="sng" algn="ctr">
            <a:solidFill>
              <a:sysClr val="windowText" lastClr="000000"/>
            </a:solidFill>
            <a:prstDash val="solid"/>
            <a:miter lim="800000"/>
          </a:ln>
          <a:effectLst/>
        </p:spPr>
      </p:cxnSp>
      <p:cxnSp>
        <p:nvCxnSpPr>
          <p:cNvPr id="155" name="直接连接符 154"/>
          <p:cNvCxnSpPr/>
          <p:nvPr/>
        </p:nvCxnSpPr>
        <p:spPr bwMode="gray">
          <a:xfrm>
            <a:off x="5074164" y="5072868"/>
            <a:ext cx="0" cy="571220"/>
          </a:xfrm>
          <a:prstGeom prst="line">
            <a:avLst/>
          </a:prstGeom>
          <a:noFill/>
          <a:ln w="12700" cap="flat" cmpd="sng" algn="ctr">
            <a:solidFill>
              <a:sysClr val="windowText" lastClr="000000"/>
            </a:solidFill>
            <a:prstDash val="solid"/>
            <a:miter lim="800000"/>
          </a:ln>
          <a:effectLst/>
        </p:spPr>
      </p:cxnSp>
      <p:cxnSp>
        <p:nvCxnSpPr>
          <p:cNvPr id="156" name="直接连接符 155"/>
          <p:cNvCxnSpPr/>
          <p:nvPr/>
        </p:nvCxnSpPr>
        <p:spPr bwMode="gray">
          <a:xfrm>
            <a:off x="2621336" y="5050634"/>
            <a:ext cx="0" cy="571220"/>
          </a:xfrm>
          <a:prstGeom prst="line">
            <a:avLst/>
          </a:prstGeom>
          <a:noFill/>
          <a:ln w="12700" cap="flat" cmpd="sng" algn="ctr">
            <a:solidFill>
              <a:sysClr val="windowText" lastClr="000000"/>
            </a:solidFill>
            <a:prstDash val="solid"/>
            <a:miter lim="800000"/>
          </a:ln>
          <a:effectLst/>
        </p:spPr>
      </p:cxnSp>
      <p:cxnSp>
        <p:nvCxnSpPr>
          <p:cNvPr id="157" name="直接连接符 156"/>
          <p:cNvCxnSpPr/>
          <p:nvPr/>
        </p:nvCxnSpPr>
        <p:spPr bwMode="gray">
          <a:xfrm>
            <a:off x="1434337" y="5041100"/>
            <a:ext cx="0" cy="571220"/>
          </a:xfrm>
          <a:prstGeom prst="line">
            <a:avLst/>
          </a:prstGeom>
          <a:noFill/>
          <a:ln w="12700" cap="flat" cmpd="sng" algn="ctr">
            <a:solidFill>
              <a:sysClr val="windowText" lastClr="000000"/>
            </a:solidFill>
            <a:prstDash val="solid"/>
            <a:miter lim="800000"/>
          </a:ln>
          <a:effectLst/>
        </p:spPr>
      </p:cxnSp>
      <p:cxnSp>
        <p:nvCxnSpPr>
          <p:cNvPr id="158" name="直接连接符 157"/>
          <p:cNvCxnSpPr/>
          <p:nvPr/>
        </p:nvCxnSpPr>
        <p:spPr bwMode="gray">
          <a:xfrm flipH="1">
            <a:off x="1445187" y="4215864"/>
            <a:ext cx="586384" cy="816572"/>
          </a:xfrm>
          <a:prstGeom prst="line">
            <a:avLst/>
          </a:prstGeom>
          <a:noFill/>
          <a:ln w="12700" cap="flat" cmpd="sng" algn="ctr">
            <a:solidFill>
              <a:sysClr val="windowText" lastClr="000000"/>
            </a:solidFill>
            <a:prstDash val="solid"/>
            <a:miter lim="800000"/>
          </a:ln>
          <a:effectLst/>
        </p:spPr>
      </p:cxnSp>
      <p:cxnSp>
        <p:nvCxnSpPr>
          <p:cNvPr id="159" name="直接连接符 158"/>
          <p:cNvCxnSpPr/>
          <p:nvPr/>
        </p:nvCxnSpPr>
        <p:spPr bwMode="gray">
          <a:xfrm>
            <a:off x="2031570" y="4215864"/>
            <a:ext cx="586383" cy="825236"/>
          </a:xfrm>
          <a:prstGeom prst="line">
            <a:avLst/>
          </a:prstGeom>
          <a:noFill/>
          <a:ln w="12700" cap="flat" cmpd="sng" algn="ctr">
            <a:solidFill>
              <a:sysClr val="windowText" lastClr="000000"/>
            </a:solidFill>
            <a:prstDash val="solid"/>
            <a:miter lim="800000"/>
          </a:ln>
          <a:effectLst/>
        </p:spPr>
      </p:cxnSp>
      <p:cxnSp>
        <p:nvCxnSpPr>
          <p:cNvPr id="160" name="直接连接符 159"/>
          <p:cNvCxnSpPr/>
          <p:nvPr/>
        </p:nvCxnSpPr>
        <p:spPr bwMode="gray">
          <a:xfrm flipH="1">
            <a:off x="3892319" y="4228564"/>
            <a:ext cx="586384" cy="825236"/>
          </a:xfrm>
          <a:prstGeom prst="line">
            <a:avLst/>
          </a:prstGeom>
          <a:noFill/>
          <a:ln w="12700" cap="flat" cmpd="sng" algn="ctr">
            <a:solidFill>
              <a:sysClr val="windowText" lastClr="000000"/>
            </a:solidFill>
            <a:prstDash val="solid"/>
            <a:miter lim="800000"/>
          </a:ln>
          <a:effectLst/>
        </p:spPr>
      </p:cxnSp>
      <p:cxnSp>
        <p:nvCxnSpPr>
          <p:cNvPr id="161" name="直接连接符 160"/>
          <p:cNvCxnSpPr/>
          <p:nvPr/>
        </p:nvCxnSpPr>
        <p:spPr bwMode="gray">
          <a:xfrm>
            <a:off x="4478702" y="4228564"/>
            <a:ext cx="586383" cy="825236"/>
          </a:xfrm>
          <a:prstGeom prst="line">
            <a:avLst/>
          </a:prstGeom>
          <a:noFill/>
          <a:ln w="12700" cap="flat" cmpd="sng" algn="ctr">
            <a:solidFill>
              <a:sysClr val="windowText" lastClr="000000"/>
            </a:solidFill>
            <a:prstDash val="solid"/>
            <a:miter lim="800000"/>
          </a:ln>
          <a:effectLst/>
        </p:spPr>
      </p:cxnSp>
      <p:pic>
        <p:nvPicPr>
          <p:cNvPr id="162" name="图片 161" descr="通用交换机.png"/>
          <p:cNvPicPr>
            <a:picLocks noChangeAspect="1"/>
          </p:cNvPicPr>
          <p:nvPr/>
        </p:nvPicPr>
        <p:blipFill>
          <a:blip r:embed="rId4" cstate="print">
            <a:duotone>
              <a:srgbClr val="F3FBFE">
                <a:shade val="45000"/>
                <a:satMod val="135000"/>
              </a:srgbClr>
              <a:prstClr val="white"/>
            </a:duotone>
          </a:blip>
          <a:stretch>
            <a:fillRect/>
          </a:stretch>
        </p:blipFill>
        <p:spPr bwMode="gray">
          <a:xfrm>
            <a:off x="1164337" y="4820191"/>
            <a:ext cx="540000" cy="441818"/>
          </a:xfrm>
          <a:prstGeom prst="rect">
            <a:avLst/>
          </a:prstGeom>
        </p:spPr>
      </p:pic>
      <p:pic>
        <p:nvPicPr>
          <p:cNvPr id="163" name="图片 162"/>
          <p:cNvPicPr>
            <a:picLocks/>
          </p:cNvPicPr>
          <p:nvPr/>
        </p:nvPicPr>
        <p:blipFill>
          <a:blip r:embed="rId5"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a:off x="1761570" y="3994464"/>
            <a:ext cx="540000" cy="442800"/>
          </a:xfrm>
          <a:prstGeom prst="rect">
            <a:avLst/>
          </a:prstGeom>
        </p:spPr>
      </p:pic>
      <p:pic>
        <p:nvPicPr>
          <p:cNvPr id="164" name="图片 163" descr="通用交换机.png"/>
          <p:cNvPicPr>
            <a:picLocks noChangeAspect="1"/>
          </p:cNvPicPr>
          <p:nvPr/>
        </p:nvPicPr>
        <p:blipFill>
          <a:blip r:embed="rId4" cstate="print">
            <a:duotone>
              <a:srgbClr val="F3FBFE">
                <a:shade val="45000"/>
                <a:satMod val="135000"/>
              </a:srgbClr>
              <a:prstClr val="white"/>
            </a:duotone>
          </a:blip>
          <a:stretch>
            <a:fillRect/>
          </a:stretch>
        </p:blipFill>
        <p:spPr bwMode="gray">
          <a:xfrm>
            <a:off x="2353992" y="4820191"/>
            <a:ext cx="540000" cy="441818"/>
          </a:xfrm>
          <a:prstGeom prst="rect">
            <a:avLst/>
          </a:prstGeom>
        </p:spPr>
      </p:pic>
      <p:pic>
        <p:nvPicPr>
          <p:cNvPr id="165" name="图片 164" descr="通用交换机.png"/>
          <p:cNvPicPr>
            <a:picLocks noChangeAspect="1"/>
          </p:cNvPicPr>
          <p:nvPr/>
        </p:nvPicPr>
        <p:blipFill>
          <a:blip r:embed="rId4" cstate="print">
            <a:duotone>
              <a:srgbClr val="F3FBFE">
                <a:shade val="45000"/>
                <a:satMod val="135000"/>
              </a:srgbClr>
              <a:prstClr val="white"/>
            </a:duotone>
          </a:blip>
          <a:stretch>
            <a:fillRect/>
          </a:stretch>
        </p:blipFill>
        <p:spPr bwMode="gray">
          <a:xfrm>
            <a:off x="3622319" y="4832891"/>
            <a:ext cx="540000" cy="441818"/>
          </a:xfrm>
          <a:prstGeom prst="rect">
            <a:avLst/>
          </a:prstGeom>
        </p:spPr>
      </p:pic>
      <p:pic>
        <p:nvPicPr>
          <p:cNvPr id="166" name="图片 165"/>
          <p:cNvPicPr>
            <a:picLocks/>
          </p:cNvPicPr>
          <p:nvPr/>
        </p:nvPicPr>
        <p:blipFill>
          <a:blip r:embed="rId5"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a:off x="4208702" y="4007164"/>
            <a:ext cx="540000" cy="442800"/>
          </a:xfrm>
          <a:prstGeom prst="rect">
            <a:avLst/>
          </a:prstGeom>
        </p:spPr>
      </p:pic>
      <p:pic>
        <p:nvPicPr>
          <p:cNvPr id="167" name="图片 166" descr="通用交换机.png"/>
          <p:cNvPicPr>
            <a:picLocks noChangeAspect="1"/>
          </p:cNvPicPr>
          <p:nvPr/>
        </p:nvPicPr>
        <p:blipFill>
          <a:blip r:embed="rId4" cstate="print">
            <a:duotone>
              <a:srgbClr val="F3FBFE">
                <a:shade val="45000"/>
                <a:satMod val="135000"/>
              </a:srgbClr>
              <a:prstClr val="white"/>
            </a:duotone>
          </a:blip>
          <a:stretch>
            <a:fillRect/>
          </a:stretch>
        </p:blipFill>
        <p:spPr bwMode="gray">
          <a:xfrm>
            <a:off x="4795085" y="4832891"/>
            <a:ext cx="540000" cy="441818"/>
          </a:xfrm>
          <a:prstGeom prst="rect">
            <a:avLst/>
          </a:prstGeom>
        </p:spPr>
      </p:pic>
      <p:sp>
        <p:nvSpPr>
          <p:cNvPr id="168" name="Freeform 159"/>
          <p:cNvSpPr>
            <a:spLocks noChangeAspect="1"/>
          </p:cNvSpPr>
          <p:nvPr/>
        </p:nvSpPr>
        <p:spPr bwMode="gray">
          <a:xfrm flipH="1">
            <a:off x="843965" y="1369705"/>
            <a:ext cx="2066081"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69" name="Freeform 159"/>
          <p:cNvSpPr>
            <a:spLocks noChangeAspect="1"/>
          </p:cNvSpPr>
          <p:nvPr/>
        </p:nvSpPr>
        <p:spPr bwMode="gray">
          <a:xfrm flipH="1">
            <a:off x="3577222" y="1369705"/>
            <a:ext cx="2163422" cy="108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pic>
        <p:nvPicPr>
          <p:cNvPr id="170" name="图片 169"/>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a:off x="779805" y="1561902"/>
            <a:ext cx="540000" cy="442800"/>
          </a:xfrm>
          <a:prstGeom prst="rect">
            <a:avLst/>
          </a:prstGeom>
        </p:spPr>
      </p:pic>
      <p:pic>
        <p:nvPicPr>
          <p:cNvPr id="171" name="图片 170"/>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a:off x="1715187" y="1335694"/>
            <a:ext cx="540000" cy="442800"/>
          </a:xfrm>
          <a:prstGeom prst="rect">
            <a:avLst/>
          </a:prstGeom>
        </p:spPr>
      </p:pic>
      <p:pic>
        <p:nvPicPr>
          <p:cNvPr id="172" name="图片 171"/>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a:off x="2461199" y="1631791"/>
            <a:ext cx="540000" cy="442800"/>
          </a:xfrm>
          <a:prstGeom prst="rect">
            <a:avLst/>
          </a:prstGeom>
        </p:spPr>
      </p:pic>
      <p:pic>
        <p:nvPicPr>
          <p:cNvPr id="173" name="图片 172"/>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flipH="1">
            <a:off x="5174302" y="1515166"/>
            <a:ext cx="540000" cy="442800"/>
          </a:xfrm>
          <a:prstGeom prst="rect">
            <a:avLst/>
          </a:prstGeom>
        </p:spPr>
      </p:pic>
      <p:pic>
        <p:nvPicPr>
          <p:cNvPr id="174" name="图片 173"/>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flipH="1">
            <a:off x="4219871" y="1293224"/>
            <a:ext cx="540000" cy="442800"/>
          </a:xfrm>
          <a:prstGeom prst="rect">
            <a:avLst/>
          </a:prstGeom>
        </p:spPr>
      </p:pic>
      <p:pic>
        <p:nvPicPr>
          <p:cNvPr id="175" name="图片 174"/>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bwMode="gray">
          <a:xfrm flipH="1">
            <a:off x="3423801" y="1632680"/>
            <a:ext cx="540000" cy="442800"/>
          </a:xfrm>
          <a:prstGeom prst="rect">
            <a:avLst/>
          </a:prstGeom>
        </p:spPr>
      </p:pic>
      <p:pic>
        <p:nvPicPr>
          <p:cNvPr id="176" name="图片 175" descr="PC.png"/>
          <p:cNvPicPr>
            <a:picLocks noChangeAspect="1"/>
          </p:cNvPicPr>
          <p:nvPr/>
        </p:nvPicPr>
        <p:blipFill>
          <a:blip r:embed="rId7" cstate="print"/>
          <a:stretch>
            <a:fillRect/>
          </a:stretch>
        </p:blipFill>
        <p:spPr bwMode="gray">
          <a:xfrm>
            <a:off x="1164806" y="5405320"/>
            <a:ext cx="539063" cy="414000"/>
          </a:xfrm>
          <a:prstGeom prst="rect">
            <a:avLst/>
          </a:prstGeom>
        </p:spPr>
      </p:pic>
      <p:pic>
        <p:nvPicPr>
          <p:cNvPr id="177" name="图片 176" descr="PC.png"/>
          <p:cNvPicPr>
            <a:picLocks noChangeAspect="1"/>
          </p:cNvPicPr>
          <p:nvPr/>
        </p:nvPicPr>
        <p:blipFill>
          <a:blip r:embed="rId7" cstate="print"/>
          <a:stretch>
            <a:fillRect/>
          </a:stretch>
        </p:blipFill>
        <p:spPr bwMode="gray">
          <a:xfrm>
            <a:off x="2354461" y="5414854"/>
            <a:ext cx="539063" cy="414000"/>
          </a:xfrm>
          <a:prstGeom prst="rect">
            <a:avLst/>
          </a:prstGeom>
        </p:spPr>
      </p:pic>
      <p:pic>
        <p:nvPicPr>
          <p:cNvPr id="178" name="图片 177" descr="PC.png"/>
          <p:cNvPicPr>
            <a:picLocks noChangeAspect="1"/>
          </p:cNvPicPr>
          <p:nvPr/>
        </p:nvPicPr>
        <p:blipFill>
          <a:blip r:embed="rId7" cstate="print"/>
          <a:stretch>
            <a:fillRect/>
          </a:stretch>
        </p:blipFill>
        <p:spPr bwMode="gray">
          <a:xfrm>
            <a:off x="3617634" y="5427554"/>
            <a:ext cx="539063" cy="414000"/>
          </a:xfrm>
          <a:prstGeom prst="rect">
            <a:avLst/>
          </a:prstGeom>
        </p:spPr>
      </p:pic>
      <p:pic>
        <p:nvPicPr>
          <p:cNvPr id="179" name="图片 178" descr="PC.png"/>
          <p:cNvPicPr>
            <a:picLocks noChangeAspect="1"/>
          </p:cNvPicPr>
          <p:nvPr/>
        </p:nvPicPr>
        <p:blipFill>
          <a:blip r:embed="rId7" cstate="print"/>
          <a:stretch>
            <a:fillRect/>
          </a:stretch>
        </p:blipFill>
        <p:spPr bwMode="gray">
          <a:xfrm>
            <a:off x="4807289" y="5437088"/>
            <a:ext cx="539063" cy="414000"/>
          </a:xfrm>
          <a:prstGeom prst="rect">
            <a:avLst/>
          </a:prstGeom>
        </p:spPr>
      </p:pic>
      <p:pic>
        <p:nvPicPr>
          <p:cNvPr id="180" name="图片 179" descr="核心交换机.png"/>
          <p:cNvPicPr>
            <a:picLocks noChangeAspect="1"/>
          </p:cNvPicPr>
          <p:nvPr/>
        </p:nvPicPr>
        <p:blipFill>
          <a:blip r:embed="rId3" cstate="print"/>
          <a:stretch>
            <a:fillRect/>
          </a:stretch>
        </p:blipFill>
        <p:spPr bwMode="gray">
          <a:xfrm>
            <a:off x="3108967" y="2986742"/>
            <a:ext cx="540000" cy="441818"/>
          </a:xfrm>
          <a:prstGeom prst="rect">
            <a:avLst/>
          </a:prstGeom>
        </p:spPr>
      </p:pic>
      <p:cxnSp>
        <p:nvCxnSpPr>
          <p:cNvPr id="181" name="直接连接符 180"/>
          <p:cNvCxnSpPr>
            <a:stCxn id="147" idx="2"/>
            <a:endCxn id="163" idx="0"/>
          </p:cNvCxnSpPr>
          <p:nvPr/>
        </p:nvCxnSpPr>
        <p:spPr bwMode="gray">
          <a:xfrm flipH="1">
            <a:off x="2031570" y="3415151"/>
            <a:ext cx="782424" cy="579313"/>
          </a:xfrm>
          <a:prstGeom prst="line">
            <a:avLst/>
          </a:prstGeom>
          <a:noFill/>
          <a:ln w="12700" cap="flat" cmpd="sng" algn="ctr">
            <a:solidFill>
              <a:sysClr val="windowText" lastClr="000000"/>
            </a:solidFill>
            <a:prstDash val="solid"/>
            <a:miter lim="800000"/>
          </a:ln>
          <a:effectLst/>
        </p:spPr>
      </p:cxnSp>
      <p:cxnSp>
        <p:nvCxnSpPr>
          <p:cNvPr id="182" name="直接连接符 181"/>
          <p:cNvCxnSpPr>
            <a:stCxn id="180" idx="2"/>
            <a:endCxn id="166" idx="0"/>
          </p:cNvCxnSpPr>
          <p:nvPr/>
        </p:nvCxnSpPr>
        <p:spPr bwMode="gray">
          <a:xfrm>
            <a:off x="3378967" y="3428560"/>
            <a:ext cx="1099735" cy="578604"/>
          </a:xfrm>
          <a:prstGeom prst="line">
            <a:avLst/>
          </a:prstGeom>
          <a:noFill/>
          <a:ln w="12700" cap="flat" cmpd="sng" algn="ctr">
            <a:solidFill>
              <a:sysClr val="windowText" lastClr="000000"/>
            </a:solidFill>
            <a:prstDash val="solid"/>
            <a:miter lim="800000"/>
          </a:ln>
          <a:effectLst/>
        </p:spPr>
      </p:cxnSp>
      <p:sp>
        <p:nvSpPr>
          <p:cNvPr id="183" name="文本框 182"/>
          <p:cNvSpPr txBox="1"/>
          <p:nvPr/>
        </p:nvSpPr>
        <p:spPr bwMode="gray">
          <a:xfrm>
            <a:off x="985057" y="3057483"/>
            <a:ext cx="1703704" cy="23690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VPN instance: VPNA</a:t>
            </a:r>
          </a:p>
        </p:txBody>
      </p:sp>
      <p:sp>
        <p:nvSpPr>
          <p:cNvPr id="184" name="文本框 183"/>
          <p:cNvSpPr txBox="1"/>
          <p:nvPr/>
        </p:nvSpPr>
        <p:spPr bwMode="gray">
          <a:xfrm>
            <a:off x="3669785" y="3057483"/>
            <a:ext cx="1693124" cy="23690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VPN instance: VPNB</a:t>
            </a:r>
          </a:p>
        </p:txBody>
      </p:sp>
      <p:sp>
        <p:nvSpPr>
          <p:cNvPr id="185" name="文本框 184"/>
          <p:cNvSpPr txBox="1"/>
          <p:nvPr/>
        </p:nvSpPr>
        <p:spPr bwMode="gray">
          <a:xfrm rot="1483833">
            <a:off x="1990731" y="2551859"/>
            <a:ext cx="963725" cy="276999"/>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latin typeface="Huawei Sans" panose="020C0503030203020204" pitchFamily="34" charset="0"/>
              </a:rPr>
              <a:t>VLANIF100</a:t>
            </a:r>
          </a:p>
        </p:txBody>
      </p:sp>
      <p:sp>
        <p:nvSpPr>
          <p:cNvPr id="186" name="文本框 185"/>
          <p:cNvSpPr txBox="1"/>
          <p:nvPr/>
        </p:nvSpPr>
        <p:spPr bwMode="gray">
          <a:xfrm rot="19401018">
            <a:off x="2086353" y="3600879"/>
            <a:ext cx="963725" cy="276999"/>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latin typeface="Huawei Sans" panose="020C0503030203020204" pitchFamily="34" charset="0"/>
              </a:rPr>
              <a:t>VLANIF101</a:t>
            </a:r>
          </a:p>
        </p:txBody>
      </p:sp>
      <p:sp>
        <p:nvSpPr>
          <p:cNvPr id="187" name="文本框 186"/>
          <p:cNvSpPr txBox="1"/>
          <p:nvPr/>
        </p:nvSpPr>
        <p:spPr bwMode="gray">
          <a:xfrm rot="1675786">
            <a:off x="3286440" y="3595779"/>
            <a:ext cx="963725" cy="276999"/>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latin typeface="Huawei Sans" panose="020C0503030203020204" pitchFamily="34" charset="0"/>
              </a:rPr>
              <a:t>VLANIF201</a:t>
            </a:r>
          </a:p>
        </p:txBody>
      </p:sp>
      <p:sp>
        <p:nvSpPr>
          <p:cNvPr id="188" name="文本框 187"/>
          <p:cNvSpPr txBox="1"/>
          <p:nvPr/>
        </p:nvSpPr>
        <p:spPr bwMode="gray">
          <a:xfrm rot="20020760">
            <a:off x="3298837" y="2550679"/>
            <a:ext cx="963725" cy="276999"/>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VLANIF200</a:t>
            </a:r>
          </a:p>
        </p:txBody>
      </p:sp>
      <p:graphicFrame>
        <p:nvGraphicFramePr>
          <p:cNvPr id="189" name="表格 188"/>
          <p:cNvGraphicFramePr>
            <a:graphicFrameLocks noGrp="1"/>
          </p:cNvGraphicFramePr>
          <p:nvPr>
            <p:extLst>
              <p:ext uri="{D42A27DB-BD31-4B8C-83A1-F6EECF244321}">
                <p14:modId xmlns:p14="http://schemas.microsoft.com/office/powerpoint/2010/main" val="1823038476"/>
              </p:ext>
            </p:extLst>
          </p:nvPr>
        </p:nvGraphicFramePr>
        <p:xfrm>
          <a:off x="6478074" y="2935579"/>
          <a:ext cx="4929017" cy="1189012"/>
        </p:xfrm>
        <a:graphic>
          <a:graphicData uri="http://schemas.openxmlformats.org/drawingml/2006/table">
            <a:tbl>
              <a:tblPr/>
              <a:tblGrid>
                <a:gridCol w="1571222">
                  <a:extLst>
                    <a:ext uri="{9D8B030D-6E8A-4147-A177-3AD203B41FA5}">
                      <a16:colId xmlns:a16="http://schemas.microsoft.com/office/drawing/2014/main" val="20000"/>
                    </a:ext>
                  </a:extLst>
                </a:gridCol>
                <a:gridCol w="914400">
                  <a:extLst>
                    <a:ext uri="{9D8B030D-6E8A-4147-A177-3AD203B41FA5}">
                      <a16:colId xmlns:a16="http://schemas.microsoft.com/office/drawing/2014/main" val="20002"/>
                    </a:ext>
                  </a:extLst>
                </a:gridCol>
                <a:gridCol w="1021351">
                  <a:extLst>
                    <a:ext uri="{9D8B030D-6E8A-4147-A177-3AD203B41FA5}">
                      <a16:colId xmlns:a16="http://schemas.microsoft.com/office/drawing/2014/main" val="20001"/>
                    </a:ext>
                  </a:extLst>
                </a:gridCol>
                <a:gridCol w="1422044">
                  <a:extLst>
                    <a:ext uri="{9D8B030D-6E8A-4147-A177-3AD203B41FA5}">
                      <a16:colId xmlns:a16="http://schemas.microsoft.com/office/drawing/2014/main" val="20003"/>
                    </a:ext>
                  </a:extLst>
                </a:gridCol>
              </a:tblGrid>
              <a:tr h="382011">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a:t>
                      </a:r>
                    </a:p>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Mask</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Interface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345146">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192.168.100.0/24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OSPF</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VLANIF100</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192.168.100.1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45146">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OSPF</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VLANIF101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192.168.101.1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90" name="TextBox 105"/>
          <p:cNvSpPr txBox="1"/>
          <p:nvPr/>
        </p:nvSpPr>
        <p:spPr bwMode="gray">
          <a:xfrm>
            <a:off x="681098" y="5842443"/>
            <a:ext cx="1829462"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Huawei Sans" panose="020C0503030203020204" pitchFamily="34" charset="0"/>
              </a:rPr>
              <a:t>PC1 </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192.168.1.1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Gateway 192.168.1.254</a:t>
            </a:r>
          </a:p>
        </p:txBody>
      </p:sp>
      <p:sp>
        <p:nvSpPr>
          <p:cNvPr id="191" name="TextBox 106"/>
          <p:cNvSpPr txBox="1"/>
          <p:nvPr/>
        </p:nvSpPr>
        <p:spPr bwMode="gray">
          <a:xfrm>
            <a:off x="4116999" y="5842443"/>
            <a:ext cx="1724722"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Huawei Sans" panose="020C0503030203020204" pitchFamily="34" charset="0"/>
              </a:rPr>
              <a:t>PC2 </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172.16.1.1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rPr>
              <a:t>Gateway 172.16.1.254</a:t>
            </a:r>
          </a:p>
        </p:txBody>
      </p:sp>
      <p:graphicFrame>
        <p:nvGraphicFramePr>
          <p:cNvPr id="192" name="表格 191"/>
          <p:cNvGraphicFramePr>
            <a:graphicFrameLocks noGrp="1"/>
          </p:cNvGraphicFramePr>
          <p:nvPr>
            <p:extLst>
              <p:ext uri="{D42A27DB-BD31-4B8C-83A1-F6EECF244321}">
                <p14:modId xmlns:p14="http://schemas.microsoft.com/office/powerpoint/2010/main" val="861550863"/>
              </p:ext>
            </p:extLst>
          </p:nvPr>
        </p:nvGraphicFramePr>
        <p:xfrm>
          <a:off x="6433779" y="4889560"/>
          <a:ext cx="4973313" cy="1142376"/>
        </p:xfrm>
        <a:graphic>
          <a:graphicData uri="http://schemas.openxmlformats.org/drawingml/2006/table">
            <a:tbl>
              <a:tblPr/>
              <a:tblGrid>
                <a:gridCol w="1662230">
                  <a:extLst>
                    <a:ext uri="{9D8B030D-6E8A-4147-A177-3AD203B41FA5}">
                      <a16:colId xmlns:a16="http://schemas.microsoft.com/office/drawing/2014/main" val="20000"/>
                    </a:ext>
                  </a:extLst>
                </a:gridCol>
                <a:gridCol w="919202">
                  <a:extLst>
                    <a:ext uri="{9D8B030D-6E8A-4147-A177-3AD203B41FA5}">
                      <a16:colId xmlns:a16="http://schemas.microsoft.com/office/drawing/2014/main" val="20002"/>
                    </a:ext>
                  </a:extLst>
                </a:gridCol>
                <a:gridCol w="1030310">
                  <a:extLst>
                    <a:ext uri="{9D8B030D-6E8A-4147-A177-3AD203B41FA5}">
                      <a16:colId xmlns:a16="http://schemas.microsoft.com/office/drawing/2014/main" val="20001"/>
                    </a:ext>
                  </a:extLst>
                </a:gridCol>
                <a:gridCol w="1361571">
                  <a:extLst>
                    <a:ext uri="{9D8B030D-6E8A-4147-A177-3AD203B41FA5}">
                      <a16:colId xmlns:a16="http://schemas.microsoft.com/office/drawing/2014/main" val="20003"/>
                    </a:ext>
                  </a:extLst>
                </a:gridCol>
              </a:tblGrid>
              <a:tr h="580062">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a:t>
                      </a:r>
                    </a:p>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Mask</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Interface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4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28115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192.168.100.0/24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OSPF</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VLANIF200</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192.168.100.1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8115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172.16.1.0/24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Static</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VLANIF201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192.168.201.1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93" name="文本框 192"/>
          <p:cNvSpPr txBox="1"/>
          <p:nvPr/>
        </p:nvSpPr>
        <p:spPr bwMode="gray">
          <a:xfrm>
            <a:off x="6433779" y="2569519"/>
            <a:ext cx="3286553" cy="338554"/>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rPr>
              <a:t>VPNA's routing table</a:t>
            </a:r>
          </a:p>
        </p:txBody>
      </p:sp>
      <p:sp>
        <p:nvSpPr>
          <p:cNvPr id="194" name="文本框 193"/>
          <p:cNvSpPr txBox="1"/>
          <p:nvPr/>
        </p:nvSpPr>
        <p:spPr bwMode="gray">
          <a:xfrm>
            <a:off x="6433780" y="4475287"/>
            <a:ext cx="3262670" cy="338554"/>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rPr>
              <a:t>VPNB's routing table</a:t>
            </a:r>
          </a:p>
        </p:txBody>
      </p:sp>
      <p:pic>
        <p:nvPicPr>
          <p:cNvPr id="195" name="图片 19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827193" y="2597554"/>
            <a:ext cx="540000" cy="442800"/>
          </a:xfrm>
          <a:prstGeom prst="rect">
            <a:avLst/>
          </a:prstGeom>
        </p:spPr>
      </p:pic>
      <p:sp>
        <p:nvSpPr>
          <p:cNvPr id="196" name="文本框 195"/>
          <p:cNvSpPr txBox="1"/>
          <p:nvPr/>
        </p:nvSpPr>
        <p:spPr bwMode="gray">
          <a:xfrm>
            <a:off x="501603" y="3681083"/>
            <a:ext cx="1421135"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Production network</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clients</a:t>
            </a:r>
          </a:p>
        </p:txBody>
      </p:sp>
      <p:sp>
        <p:nvSpPr>
          <p:cNvPr id="197" name="文本框 196"/>
          <p:cNvSpPr txBox="1"/>
          <p:nvPr/>
        </p:nvSpPr>
        <p:spPr bwMode="gray">
          <a:xfrm>
            <a:off x="796612" y="2020961"/>
            <a:ext cx="2097049" cy="46166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Production network servers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lumMod val="50000"/>
                  </a:prstClr>
                </a:solidFill>
                <a:effectLst/>
                <a:uLnTx/>
                <a:uFillTx/>
                <a:latin typeface="Huawei Sans" panose="020C0503030203020204" pitchFamily="34" charset="0"/>
              </a:rPr>
              <a:t>192.168.100.0/24</a:t>
            </a:r>
          </a:p>
        </p:txBody>
      </p:sp>
      <p:sp>
        <p:nvSpPr>
          <p:cNvPr id="198" name="文本框 197"/>
          <p:cNvSpPr txBox="1"/>
          <p:nvPr/>
        </p:nvSpPr>
        <p:spPr bwMode="gray">
          <a:xfrm>
            <a:off x="3529597" y="2020275"/>
            <a:ext cx="2281394" cy="46166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Management network servers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lumMod val="50000"/>
                  </a:prstClr>
                </a:solidFill>
                <a:effectLst/>
                <a:uLnTx/>
                <a:uFillTx/>
                <a:latin typeface="Huawei Sans" panose="020C0503030203020204" pitchFamily="34" charset="0"/>
              </a:rPr>
              <a:t>192.168.100.0/24</a:t>
            </a:r>
          </a:p>
        </p:txBody>
      </p:sp>
      <p:sp>
        <p:nvSpPr>
          <p:cNvPr id="199" name="文本框 198"/>
          <p:cNvSpPr txBox="1"/>
          <p:nvPr/>
        </p:nvSpPr>
        <p:spPr bwMode="gray">
          <a:xfrm>
            <a:off x="4656793" y="3687148"/>
            <a:ext cx="1193631"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Management network</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latin typeface="Huawei Sans" panose="020C0503030203020204" pitchFamily="34" charset="0"/>
              </a:rPr>
              <a:t>clients</a:t>
            </a:r>
          </a:p>
        </p:txBody>
      </p:sp>
      <p:sp>
        <p:nvSpPr>
          <p:cNvPr id="4" name="Title 3">
            <a:extLst>
              <a:ext uri="{FF2B5EF4-FFF2-40B4-BE49-F238E27FC236}">
                <a16:creationId xmlns:a16="http://schemas.microsoft.com/office/drawing/2014/main" id="{4D967596-02BB-491B-9421-9C9559231F61}"/>
              </a:ext>
            </a:extLst>
          </p:cNvPr>
          <p:cNvSpPr>
            <a:spLocks noGrp="1"/>
          </p:cNvSpPr>
          <p:nvPr>
            <p:ph type="title"/>
          </p:nvPr>
        </p:nvSpPr>
        <p:spPr bwMode="gray"/>
        <p:txBody>
          <a:bodyPr/>
          <a:lstStyle/>
          <a:p>
            <a:r>
              <a:rPr lang="en-US" dirty="0"/>
              <a:t>Using VRF Technology</a:t>
            </a:r>
          </a:p>
        </p:txBody>
      </p:sp>
    </p:spTree>
    <p:extLst>
      <p:ext uri="{BB962C8B-B14F-4D97-AF65-F5344CB8AC3E}">
        <p14:creationId xmlns:p14="http://schemas.microsoft.com/office/powerpoint/2010/main" val="31066933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32264;"/>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C6D006B-0FC0-4E23-A81A-33E8EE626F86}"/>
</file>

<file path=customXml/itemProps2.xml><?xml version="1.0" encoding="utf-8"?>
<ds:datastoreItem xmlns:ds="http://schemas.openxmlformats.org/officeDocument/2006/customXml" ds:itemID="{9DB07BDC-B564-4967-A7E4-D3AD2AFC2E80}"/>
</file>

<file path=customXml/itemProps3.xml><?xml version="1.0" encoding="utf-8"?>
<ds:datastoreItem xmlns:ds="http://schemas.openxmlformats.org/officeDocument/2006/customXml" ds:itemID="{2670ADCA-E82F-4502-B9AF-1CA10D7B3C2B}"/>
</file>

<file path=docProps/app.xml><?xml version="1.0" encoding="utf-8"?>
<Properties xmlns="http://schemas.openxmlformats.org/officeDocument/2006/extended-properties" xmlns:vt="http://schemas.openxmlformats.org/officeDocument/2006/docPropsVTypes">
  <Template/>
  <TotalTime>6900</TotalTime>
  <Words>2303</Words>
  <Application>Microsoft Office PowerPoint</Application>
  <PresentationFormat>Widescreen</PresentationFormat>
  <Paragraphs>497</Paragraphs>
  <Slides>24</Slides>
  <Notes>24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微软雅黑</vt:lpstr>
      <vt:lpstr>方正兰亭黑简体</vt:lpstr>
      <vt:lpstr>Arial</vt:lpstr>
      <vt:lpstr>Huawei Sans</vt:lpstr>
      <vt:lpstr>Wingdings</vt:lpstr>
      <vt:lpstr>1_自定义设计方案</vt:lpstr>
      <vt:lpstr>3_自定义设计方案</vt:lpstr>
      <vt:lpstr>PowerPoint Presentation</vt:lpstr>
      <vt:lpstr>Introduction to VRF</vt:lpstr>
      <vt:lpstr>PowerPoint Presentation</vt:lpstr>
      <vt:lpstr>PowerPoint Presentation</vt:lpstr>
      <vt:lpstr>PowerPoint Presentation</vt:lpstr>
      <vt:lpstr>Network Requirements</vt:lpstr>
      <vt:lpstr>Implementation by Deploying ACLs</vt:lpstr>
      <vt:lpstr>Adding a Core Switch</vt:lpstr>
      <vt:lpstr>Using VRF Technology</vt:lpstr>
      <vt:lpstr>VRF Implementation</vt:lpstr>
      <vt:lpstr>Example: Before VRF Deployment</vt:lpstr>
      <vt:lpstr>Example: Creating VPN Instances</vt:lpstr>
      <vt:lpstr>Example: Configuring a Dynamic Routing Protocol</vt:lpstr>
      <vt:lpstr>Common Usage Scenarios</vt:lpstr>
      <vt:lpstr>PowerPoint Presentation</vt:lpstr>
      <vt:lpstr>Basic VRF Configuration Commands (1)</vt:lpstr>
      <vt:lpstr>Basic VRF Configuration Commands (2)</vt:lpstr>
      <vt:lpstr>Configuration Case — Background and Requirement Analysis</vt:lpstr>
      <vt:lpstr>Configuration Example — Procedure (1)</vt:lpstr>
      <vt:lpstr>Configuration Example — Procedure (2)</vt:lpstr>
      <vt:lpstr>Configuration Example — Procedure (3)</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348</cp:revision>
  <dcterms:created xsi:type="dcterms:W3CDTF">2018-11-29T10:16:29Z</dcterms:created>
  <dcterms:modified xsi:type="dcterms:W3CDTF">2020-08-12T05:55:12Z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(3)F69gt4RGvZosfycT/hue8KMMgcjR3PHjhhVJOs5e4kgVKbrteRXwSY6TzUjYMmUpInbhV6vf
o6Z5phb0Vt9ScBwffECam5g/uUeJnnIWPTEXTC4pPtFOkwnIhw85Gtab/F/ZLM2fLNAfuOP9
wtSyj3YPvP5OJFTCk5c/w1VNUh4YWZjYJRw36KXNFPphKFrszDcyoNbgpH30/b6DZdigqPYr
N44tGrEe5lj2qvt0LR</vt:lpwstr>
  </property>
  <property fmtid="{D5CDD505-2E9C-101B-9397-08002B2CF9AE}" pid="3" name="_2015_ms_pID_7253431">
    <vt:lpwstr>jCwuE4gtFmPhYeNA7jsB5HrVNKqFYaTCVsdegD3GM2J3dFbaIKFIeI
ekJPbI6smZY+zAr5wmqmXaN7oh1fPLnzZw2BNvrL6yB2AE8ywoBjd0gF7P00WGdefIybuzLs
0qy8VwxzjNonncnSw90PYm26qeE/lXbMrPpzmTtuXW6bOr0cQjyGU+66jSqldJZ4MKca/Fyn
NlRh7WgPSmAMJG+RjWm+9URB4saP0lie6RXh</vt:lpwstr>
  </property>
  <property fmtid="{D5CDD505-2E9C-101B-9397-08002B2CF9AE}" pid="4" name="_2015_ms_pID_7253432">
    <vt:lpwstr>qQ==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1593996622</vt:lpwstr>
  </property>
  <property fmtid="{D5CDD505-2E9C-101B-9397-08002B2CF9AE}" pid="9" name="ContentTypeId">
    <vt:lpwstr>0x01010002C5B4B712841F4C8A7AAEE2CD191271</vt:lpwstr>
  </property>
</Properties>
</file>